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81"/>
  </p:notesMasterIdLst>
  <p:handoutMasterIdLst>
    <p:handoutMasterId r:id="rId82"/>
  </p:handoutMasterIdLst>
  <p:sldIdLst>
    <p:sldId id="256" r:id="rId2"/>
    <p:sldId id="348" r:id="rId3"/>
    <p:sldId id="516" r:id="rId4"/>
    <p:sldId id="517" r:id="rId5"/>
    <p:sldId id="354" r:id="rId6"/>
    <p:sldId id="375" r:id="rId7"/>
    <p:sldId id="518" r:id="rId8"/>
    <p:sldId id="519" r:id="rId9"/>
    <p:sldId id="259" r:id="rId10"/>
    <p:sldId id="520" r:id="rId11"/>
    <p:sldId id="338" r:id="rId12"/>
    <p:sldId id="353" r:id="rId13"/>
    <p:sldId id="269" r:id="rId14"/>
    <p:sldId id="268" r:id="rId15"/>
    <p:sldId id="349" r:id="rId16"/>
    <p:sldId id="350" r:id="rId17"/>
    <p:sldId id="272" r:id="rId18"/>
    <p:sldId id="351" r:id="rId19"/>
    <p:sldId id="352" r:id="rId20"/>
    <p:sldId id="264" r:id="rId21"/>
    <p:sldId id="265" r:id="rId22"/>
    <p:sldId id="510" r:id="rId23"/>
    <p:sldId id="266" r:id="rId24"/>
    <p:sldId id="267" r:id="rId25"/>
    <p:sldId id="270" r:id="rId26"/>
    <p:sldId id="277" r:id="rId27"/>
    <p:sldId id="278" r:id="rId28"/>
    <p:sldId id="316" r:id="rId29"/>
    <p:sldId id="491" r:id="rId30"/>
    <p:sldId id="509" r:id="rId31"/>
    <p:sldId id="355" r:id="rId32"/>
    <p:sldId id="273" r:id="rId33"/>
    <p:sldId id="274" r:id="rId34"/>
    <p:sldId id="330" r:id="rId35"/>
    <p:sldId id="331" r:id="rId36"/>
    <p:sldId id="332" r:id="rId37"/>
    <p:sldId id="333" r:id="rId38"/>
    <p:sldId id="334" r:id="rId39"/>
    <p:sldId id="276" r:id="rId40"/>
    <p:sldId id="303" r:id="rId41"/>
    <p:sldId id="302" r:id="rId42"/>
    <p:sldId id="304" r:id="rId43"/>
    <p:sldId id="310" r:id="rId44"/>
    <p:sldId id="311" r:id="rId45"/>
    <p:sldId id="312" r:id="rId46"/>
    <p:sldId id="313" r:id="rId47"/>
    <p:sldId id="329" r:id="rId48"/>
    <p:sldId id="314" r:id="rId49"/>
    <p:sldId id="315" r:id="rId50"/>
    <p:sldId id="299" r:id="rId51"/>
    <p:sldId id="300" r:id="rId52"/>
    <p:sldId id="305" r:id="rId53"/>
    <p:sldId id="309" r:id="rId54"/>
    <p:sldId id="356" r:id="rId55"/>
    <p:sldId id="318" r:id="rId56"/>
    <p:sldId id="321" r:id="rId57"/>
    <p:sldId id="511" r:id="rId58"/>
    <p:sldId id="512" r:id="rId59"/>
    <p:sldId id="513" r:id="rId60"/>
    <p:sldId id="514" r:id="rId61"/>
    <p:sldId id="515" r:id="rId62"/>
    <p:sldId id="324" r:id="rId63"/>
    <p:sldId id="358" r:id="rId64"/>
    <p:sldId id="359" r:id="rId65"/>
    <p:sldId id="362" r:id="rId66"/>
    <p:sldId id="361" r:id="rId67"/>
    <p:sldId id="363" r:id="rId68"/>
    <p:sldId id="368" r:id="rId69"/>
    <p:sldId id="364" r:id="rId70"/>
    <p:sldId id="365" r:id="rId71"/>
    <p:sldId id="366" r:id="rId72"/>
    <p:sldId id="367" r:id="rId73"/>
    <p:sldId id="360" r:id="rId74"/>
    <p:sldId id="369" r:id="rId75"/>
    <p:sldId id="372" r:id="rId76"/>
    <p:sldId id="373" r:id="rId77"/>
    <p:sldId id="370" r:id="rId78"/>
    <p:sldId id="371" r:id="rId79"/>
    <p:sldId id="374" r:id="rId8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AFFC26-4DA0-4A3D-8B44-674369883D02}">
  <a:tblStyle styleId="{51AFFC26-4DA0-4A3D-8B44-674369883D02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35" autoAdjust="0"/>
  </p:normalViewPr>
  <p:slideViewPr>
    <p:cSldViewPr>
      <p:cViewPr varScale="1">
        <p:scale>
          <a:sx n="101" d="100"/>
          <a:sy n="101" d="100"/>
        </p:scale>
        <p:origin x="3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Header Placeholder 1">
            <a:extLst>
              <a:ext uri="{FF2B5EF4-FFF2-40B4-BE49-F238E27FC236}">
                <a16:creationId xmlns:a16="http://schemas.microsoft.com/office/drawing/2014/main" id="{EE734D0F-6A48-4DAC-A0ED-6FA8AAFBAC2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699" name="Date Placeholder 2">
            <a:extLst>
              <a:ext uri="{FF2B5EF4-FFF2-40B4-BE49-F238E27FC236}">
                <a16:creationId xmlns:a16="http://schemas.microsoft.com/office/drawing/2014/main" id="{C0EFCCD1-F565-4412-B4CF-7BE1A59655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E6C5B-F579-4F78-9D7C-8B9996F96FD0}" type="datetime1">
              <a:rPr lang="en-US" altLang="en-US"/>
              <a:pPr>
                <a:defRPr/>
              </a:pPr>
              <a:t>2/19/2020</a:t>
            </a:fld>
            <a:endParaRPr lang="en-US" altLang="en-US"/>
          </a:p>
        </p:txBody>
      </p:sp>
      <p:sp>
        <p:nvSpPr>
          <p:cNvPr id="157700" name="Footer Placeholder 3">
            <a:extLst>
              <a:ext uri="{FF2B5EF4-FFF2-40B4-BE49-F238E27FC236}">
                <a16:creationId xmlns:a16="http://schemas.microsoft.com/office/drawing/2014/main" id="{6B2449F0-90F0-4251-A997-641C1DC40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701" name="Slide Number Placeholder 4">
            <a:extLst>
              <a:ext uri="{FF2B5EF4-FFF2-40B4-BE49-F238E27FC236}">
                <a16:creationId xmlns:a16="http://schemas.microsoft.com/office/drawing/2014/main" id="{83043AB3-8F8A-483A-881E-7364D4D83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8A3F80-D234-424E-8B61-1F7F301A5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2">
            <a:extLst>
              <a:ext uri="{FF2B5EF4-FFF2-40B4-BE49-F238E27FC236}">
                <a16:creationId xmlns:a16="http://schemas.microsoft.com/office/drawing/2014/main" id="{559FB46D-6FFE-4E82-B962-0E42463928DA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3" name="Shape 3">
            <a:extLst>
              <a:ext uri="{FF2B5EF4-FFF2-40B4-BE49-F238E27FC236}">
                <a16:creationId xmlns:a16="http://schemas.microsoft.com/office/drawing/2014/main" id="{DDAD6299-5CA4-4349-B9AA-769E1DE54A3E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Shape 4">
            <a:extLst>
              <a:ext uri="{FF2B5EF4-FFF2-40B4-BE49-F238E27FC236}">
                <a16:creationId xmlns:a16="http://schemas.microsoft.com/office/drawing/2014/main" id="{35B1F5A4-8103-408C-B506-67E5E840276D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811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F0D14C73-2260-4368-AB68-1C97D6BE2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81926" name="Shape 6">
            <a:extLst>
              <a:ext uri="{FF2B5EF4-FFF2-40B4-BE49-F238E27FC236}">
                <a16:creationId xmlns:a16="http://schemas.microsoft.com/office/drawing/2014/main" id="{1A906217-A64C-4213-9F2E-D4DA0B50430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35BB5686-56E6-48CE-9635-6720B38BF5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 indent="-88900" eaLnBrk="1" hangingPunct="1">
              <a:buClr>
                <a:srgbClr val="000000"/>
              </a:buClr>
              <a:buFont typeface="Arial" pitchFamily="34" charset="0"/>
              <a:buChar char="●"/>
              <a:defRPr/>
            </a:lvl1pPr>
            <a:lvl2pPr lvl="1" indent="-88900" eaLnBrk="1" hangingPunct="1">
              <a:buClr>
                <a:srgbClr val="000000"/>
              </a:buClr>
              <a:buFont typeface="Courier New" pitchFamily="49" charset="0"/>
              <a:buChar char="o"/>
              <a:defRPr/>
            </a:lvl2pPr>
            <a:lvl3pPr lvl="2" indent="-88900" eaLnBrk="1" hangingPunct="1">
              <a:buClr>
                <a:srgbClr val="000000"/>
              </a:buClr>
              <a:buFont typeface="Wingdings" pitchFamily="2" charset="2"/>
              <a:buChar char="§"/>
              <a:defRPr/>
            </a:lvl3pPr>
            <a:lvl4pPr lvl="3" indent="-88900" eaLnBrk="1" hangingPunct="1">
              <a:buClr>
                <a:srgbClr val="000000"/>
              </a:buClr>
              <a:buFont typeface="Arial" pitchFamily="34" charset="0"/>
              <a:buChar char="●"/>
              <a:defRPr/>
            </a:lvl4pPr>
            <a:lvl5pPr lvl="4" indent="-88900" eaLnBrk="1" hangingPunct="1">
              <a:buClr>
                <a:srgbClr val="000000"/>
              </a:buClr>
              <a:buFont typeface="Wingdings" pitchFamily="2" charset="2"/>
              <a:buChar char="§"/>
              <a:defRPr/>
            </a:lvl5pPr>
          </a:lstStyle>
          <a:p>
            <a:pPr>
              <a:defRPr/>
            </a:pPr>
            <a:endParaRPr lang="en-US" altLang="en-US"/>
          </a:p>
          <a:p>
            <a:pPr lvl="1">
              <a:defRPr/>
            </a:pPr>
            <a:endParaRPr lang="en-US" altLang="en-US"/>
          </a:p>
          <a:p>
            <a:pPr lvl="2">
              <a:defRPr/>
            </a:pPr>
            <a:endParaRPr lang="en-US" altLang="en-US"/>
          </a:p>
          <a:p>
            <a:pPr lvl="3">
              <a:defRPr/>
            </a:pPr>
            <a:endParaRPr lang="en-US" altLang="en-US"/>
          </a:p>
          <a:p>
            <a:pPr lvl="4">
              <a:buFont typeface="Courier New" pitchFamily="49" charset="0"/>
              <a:buChar char="o"/>
              <a:defRPr/>
            </a:pPr>
            <a:endParaRPr lang="en-US" altLang="en-US"/>
          </a:p>
          <a:p>
            <a:pPr lvl="4">
              <a:defRPr/>
            </a:pPr>
            <a:endParaRPr lang="en-US" altLang="en-US"/>
          </a:p>
          <a:p>
            <a:pPr lvl="4">
              <a:buFont typeface="Arial" pitchFamily="34" charset="0"/>
              <a:buChar char="●"/>
              <a:defRPr/>
            </a:pPr>
            <a:endParaRPr lang="en-US" altLang="en-US"/>
          </a:p>
          <a:p>
            <a:pPr lvl="4">
              <a:buFont typeface="Courier New" pitchFamily="49" charset="0"/>
              <a:buChar char="o"/>
              <a:defRPr/>
            </a:pPr>
            <a:endParaRPr lang="en-US" altLang="en-US"/>
          </a:p>
          <a:p>
            <a:pPr lvl="4">
              <a:defRPr/>
            </a:pPr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9">
            <a:extLst>
              <a:ext uri="{FF2B5EF4-FFF2-40B4-BE49-F238E27FC236}">
                <a16:creationId xmlns:a16="http://schemas.microsoft.com/office/drawing/2014/main" id="{5E76009A-5AD0-4123-B842-48C625B7BA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Shape 30">
            <a:extLst>
              <a:ext uri="{FF2B5EF4-FFF2-40B4-BE49-F238E27FC236}">
                <a16:creationId xmlns:a16="http://schemas.microsoft.com/office/drawing/2014/main" id="{655E78CF-BD18-4A19-9CB8-3D3FE05CE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NOTE: Add location and date of seminar in the box provided.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u="sng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Revision PP-DR-1: 3/25/12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Updated to include new information in latest WTF &amp; USATKD rules:  Change of Division names, change of tie breaker procedure. 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u="sng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Revision 4 (1/21/13)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Updated divisions and made other changes to bring into line with latest WTF Competition Rules.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u="sng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Revision 5 (1/22/13)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Minor edits.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u="sng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Revision 6 (2/14/13)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Minor edits.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u="sng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Revision 7 (1/28/14)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Updated divisions and made other changes to bring into line with latest WTF Competition Rules.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u="sng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Revision 8 (3/1/15)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r>
              <a:rPr lang="en-US" altLang="en-US" sz="1000" dirty="0">
                <a:latin typeface="Verdana" panose="020B0604030504040204" pitchFamily="34" charset="0"/>
                <a:ea typeface="ヒラギノ角ゴ Pro W3"/>
                <a:sym typeface="Verdana" panose="020B0604030504040204" pitchFamily="34" charset="0"/>
              </a:rPr>
              <a:t>Minor edits.</a:t>
            </a:r>
          </a:p>
          <a:p>
            <a:pPr eaLnBrk="1" hangingPunct="1">
              <a:spcBef>
                <a:spcPct val="0"/>
              </a:spcBef>
              <a:buSzPct val="25000"/>
              <a:buFont typeface="Verdana" panose="020B0604030504040204" pitchFamily="34" charset="0"/>
              <a:buNone/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Verdana" panose="020B0604030504040204" pitchFamily="34" charset="0"/>
              <a:ea typeface="ヒラギノ角ゴ Pro W3"/>
              <a:sym typeface="Verdana" panose="020B0604030504040204" pitchFamily="34" charset="0"/>
            </a:endParaRPr>
          </a:p>
        </p:txBody>
      </p:sp>
      <p:sp>
        <p:nvSpPr>
          <p:cNvPr id="7172" name="Shape 31">
            <a:extLst>
              <a:ext uri="{FF2B5EF4-FFF2-40B4-BE49-F238E27FC236}">
                <a16:creationId xmlns:a16="http://schemas.microsoft.com/office/drawing/2014/main" id="{2A771D1F-8752-43B0-A244-F6BCC72A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03">
            <a:extLst>
              <a:ext uri="{FF2B5EF4-FFF2-40B4-BE49-F238E27FC236}">
                <a16:creationId xmlns:a16="http://schemas.microsoft.com/office/drawing/2014/main" id="{5E4EADB7-A303-4354-AB5A-FE3E315709E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37891" name="Shape 104">
            <a:extLst>
              <a:ext uri="{FF2B5EF4-FFF2-40B4-BE49-F238E27FC236}">
                <a16:creationId xmlns:a16="http://schemas.microsoft.com/office/drawing/2014/main" id="{9599749B-3B43-45FF-B060-B426DC0022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11">
            <a:extLst>
              <a:ext uri="{FF2B5EF4-FFF2-40B4-BE49-F238E27FC236}">
                <a16:creationId xmlns:a16="http://schemas.microsoft.com/office/drawing/2014/main" id="{0ADCDBDD-B7F5-4FC8-8226-C8EA0B1AD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39939" name="Shape 112">
            <a:extLst>
              <a:ext uri="{FF2B5EF4-FFF2-40B4-BE49-F238E27FC236}">
                <a16:creationId xmlns:a16="http://schemas.microsoft.com/office/drawing/2014/main" id="{F124701F-0560-424B-92A7-28CD7317D6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19">
            <a:extLst>
              <a:ext uri="{FF2B5EF4-FFF2-40B4-BE49-F238E27FC236}">
                <a16:creationId xmlns:a16="http://schemas.microsoft.com/office/drawing/2014/main" id="{01641938-5054-4C22-8074-1AB112C91A5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41987" name="Shape 120">
            <a:extLst>
              <a:ext uri="{FF2B5EF4-FFF2-40B4-BE49-F238E27FC236}">
                <a16:creationId xmlns:a16="http://schemas.microsoft.com/office/drawing/2014/main" id="{BD238ACD-B91B-4E2D-92F8-9DFA378348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45">
            <a:extLst>
              <a:ext uri="{FF2B5EF4-FFF2-40B4-BE49-F238E27FC236}">
                <a16:creationId xmlns:a16="http://schemas.microsoft.com/office/drawing/2014/main" id="{6EE7A515-0DA6-4761-A3BD-EB6B8F96D0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Shape 146">
            <a:extLst>
              <a:ext uri="{FF2B5EF4-FFF2-40B4-BE49-F238E27FC236}">
                <a16:creationId xmlns:a16="http://schemas.microsoft.com/office/drawing/2014/main" id="{1B704870-D934-45E2-AC13-507464CF4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44036" name="Shape 147">
            <a:extLst>
              <a:ext uri="{FF2B5EF4-FFF2-40B4-BE49-F238E27FC236}">
                <a16:creationId xmlns:a16="http://schemas.microsoft.com/office/drawing/2014/main" id="{FFD61927-BADE-4D37-AD70-84001D45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208">
            <a:extLst>
              <a:ext uri="{FF2B5EF4-FFF2-40B4-BE49-F238E27FC236}">
                <a16:creationId xmlns:a16="http://schemas.microsoft.com/office/drawing/2014/main" id="{2F849075-E407-4EF8-A743-CDBB2F24E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46083" name="Shape 209">
            <a:extLst>
              <a:ext uri="{FF2B5EF4-FFF2-40B4-BE49-F238E27FC236}">
                <a16:creationId xmlns:a16="http://schemas.microsoft.com/office/drawing/2014/main" id="{5618E892-F6BB-4965-A2DD-08F1417042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216">
            <a:extLst>
              <a:ext uri="{FF2B5EF4-FFF2-40B4-BE49-F238E27FC236}">
                <a16:creationId xmlns:a16="http://schemas.microsoft.com/office/drawing/2014/main" id="{E3878D8A-CE63-427B-86DA-279B5B87E22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48131" name="Shape 217">
            <a:extLst>
              <a:ext uri="{FF2B5EF4-FFF2-40B4-BE49-F238E27FC236}">
                <a16:creationId xmlns:a16="http://schemas.microsoft.com/office/drawing/2014/main" id="{F40C3909-BFA1-4632-A5B9-ED06EC49CD4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564">
            <a:extLst>
              <a:ext uri="{FF2B5EF4-FFF2-40B4-BE49-F238E27FC236}">
                <a16:creationId xmlns:a16="http://schemas.microsoft.com/office/drawing/2014/main" id="{9AFCC082-F221-468A-BABF-C74292CE59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79" name="Shape 565">
            <a:extLst>
              <a:ext uri="{FF2B5EF4-FFF2-40B4-BE49-F238E27FC236}">
                <a16:creationId xmlns:a16="http://schemas.microsoft.com/office/drawing/2014/main" id="{D86625A2-B18F-4BE7-A908-A82D4E504CD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50180" name="Shape 566">
            <a:extLst>
              <a:ext uri="{FF2B5EF4-FFF2-40B4-BE49-F238E27FC236}">
                <a16:creationId xmlns:a16="http://schemas.microsoft.com/office/drawing/2014/main" id="{A2FC6798-1A85-48FF-97E3-E61CEA06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1577CE3-FCB4-46D6-B9CB-C68A939FB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4CCACC18-E71E-4339-9BCC-A19F4E18CF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06AF47A-F1E8-4B70-B07C-569828F0A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88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4DCC2F26-A67E-4784-A75A-5F7DF68F8ADE}" type="slidenum">
              <a:rPr lang="en-US" altLang="en-US" sz="14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73">
            <a:extLst>
              <a:ext uri="{FF2B5EF4-FFF2-40B4-BE49-F238E27FC236}">
                <a16:creationId xmlns:a16="http://schemas.microsoft.com/office/drawing/2014/main" id="{E1B1E6DA-F0C0-4757-8D69-5F195A65368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6323" name="Shape 174">
            <a:extLst>
              <a:ext uri="{FF2B5EF4-FFF2-40B4-BE49-F238E27FC236}">
                <a16:creationId xmlns:a16="http://schemas.microsoft.com/office/drawing/2014/main" id="{31BBFC73-E939-4F03-AEF8-C4D39AB1629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56324" name="Shape 175">
            <a:extLst>
              <a:ext uri="{FF2B5EF4-FFF2-40B4-BE49-F238E27FC236}">
                <a16:creationId xmlns:a16="http://schemas.microsoft.com/office/drawing/2014/main" id="{320444AC-0114-4EA0-9EF7-10D04030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83">
            <a:extLst>
              <a:ext uri="{FF2B5EF4-FFF2-40B4-BE49-F238E27FC236}">
                <a16:creationId xmlns:a16="http://schemas.microsoft.com/office/drawing/2014/main" id="{E165537E-7D66-4BBB-8C2F-393B916162F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Shape 184">
            <a:extLst>
              <a:ext uri="{FF2B5EF4-FFF2-40B4-BE49-F238E27FC236}">
                <a16:creationId xmlns:a16="http://schemas.microsoft.com/office/drawing/2014/main" id="{F19926AF-9B08-4C4F-9A1D-C1E1210F5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58372" name="Shape 185">
            <a:extLst>
              <a:ext uri="{FF2B5EF4-FFF2-40B4-BE49-F238E27FC236}">
                <a16:creationId xmlns:a16="http://schemas.microsoft.com/office/drawing/2014/main" id="{D3B8249B-D07B-4817-80D7-E3901650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55">
            <a:extLst>
              <a:ext uri="{FF2B5EF4-FFF2-40B4-BE49-F238E27FC236}">
                <a16:creationId xmlns:a16="http://schemas.microsoft.com/office/drawing/2014/main" id="{C5744DF8-77C9-4BF8-AE58-23FAF8E89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16387" name="Shape 56">
            <a:extLst>
              <a:ext uri="{FF2B5EF4-FFF2-40B4-BE49-F238E27FC236}">
                <a16:creationId xmlns:a16="http://schemas.microsoft.com/office/drawing/2014/main" id="{81CC8C9D-5A8D-43EC-8EDF-185F9AC42D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A517CD56-51F4-4285-8D76-6C0C9E53F2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73179805-026D-47FC-849C-EFE7236A65C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154BC29C-A655-4C4B-BF25-EDD2DD53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indent="0">
              <a:spcBef>
                <a:spcPct val="0"/>
              </a:spcBef>
              <a:buClrTx/>
              <a:buFontTx/>
              <a:buNone/>
            </a:pPr>
            <a:fld id="{C4247C8F-2ABD-4E4B-A402-81AB25B8BCE0}" type="slidenum"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pPr indent="0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0CF888A-2C98-472C-BBCE-0AAF0FE0D9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E00E262-979A-45F3-8889-9C591B0F676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873053C3-A14F-4FA9-8207-527A5193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indent="0">
              <a:spcBef>
                <a:spcPct val="0"/>
              </a:spcBef>
              <a:buClrTx/>
              <a:buFontTx/>
              <a:buNone/>
            </a:pPr>
            <a:fld id="{8D6A926F-FBED-489F-84E1-85470E913FB4}" type="slidenum"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pPr indent="0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A573EB39-8805-4B19-99F9-16E3DA474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127F869-E96D-48CC-9D50-5977399A015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5E37CE88-74B1-4925-A096-9F39533D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indent="0">
              <a:spcBef>
                <a:spcPct val="0"/>
              </a:spcBef>
              <a:buClrTx/>
              <a:buFontTx/>
              <a:buNone/>
            </a:pPr>
            <a:fld id="{B93854E0-36B2-4495-B52A-57C05CFAE982}" type="slidenum"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pPr indent="0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BED25A9D-A27E-4AB7-B622-439423C5B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D4D95FD-03A9-4C53-9A73-75179D992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FE49BC35-1003-484B-82D6-0CB9370C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indent="0">
              <a:spcBef>
                <a:spcPct val="0"/>
              </a:spcBef>
              <a:buClrTx/>
              <a:buFontTx/>
              <a:buNone/>
            </a:pPr>
            <a:fld id="{ED81A2CA-57E0-4F76-8F3A-FA3821E82F7E}" type="slidenum"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pPr indent="0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B019F81-2833-46B8-996E-A474E04BB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CD1CFD02-E3D9-4B0E-B938-C82266BF2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CE703B6-A3AB-4142-9F38-63986317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indent="0">
              <a:spcBef>
                <a:spcPct val="0"/>
              </a:spcBef>
              <a:buClrTx/>
              <a:buFontTx/>
              <a:buNone/>
            </a:pPr>
            <a:fld id="{81C01B9B-2415-4FB1-9872-167849B1D3C6}" type="slidenum"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pPr indent="0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200">
            <a:extLst>
              <a:ext uri="{FF2B5EF4-FFF2-40B4-BE49-F238E27FC236}">
                <a16:creationId xmlns:a16="http://schemas.microsoft.com/office/drawing/2014/main" id="{62EF7C18-512D-49B2-9E34-1737C8F03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70659" name="Shape 201">
            <a:extLst>
              <a:ext uri="{FF2B5EF4-FFF2-40B4-BE49-F238E27FC236}">
                <a16:creationId xmlns:a16="http://schemas.microsoft.com/office/drawing/2014/main" id="{54E1E58B-F983-4829-AB6F-87A668BB893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445">
            <a:extLst>
              <a:ext uri="{FF2B5EF4-FFF2-40B4-BE49-F238E27FC236}">
                <a16:creationId xmlns:a16="http://schemas.microsoft.com/office/drawing/2014/main" id="{12DE4DA3-5F8C-40B6-91C5-4AA6223E51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7" name="Shape 446">
            <a:extLst>
              <a:ext uri="{FF2B5EF4-FFF2-40B4-BE49-F238E27FC236}">
                <a16:creationId xmlns:a16="http://schemas.microsoft.com/office/drawing/2014/main" id="{CB2CFE5C-AF82-4AAA-9BDE-45747ACCC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72708" name="Shape 447">
            <a:extLst>
              <a:ext uri="{FF2B5EF4-FFF2-40B4-BE49-F238E27FC236}">
                <a16:creationId xmlns:a16="http://schemas.microsoft.com/office/drawing/2014/main" id="{BA0F60D4-2D76-487B-9B04-81FF5948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436">
            <a:extLst>
              <a:ext uri="{FF2B5EF4-FFF2-40B4-BE49-F238E27FC236}">
                <a16:creationId xmlns:a16="http://schemas.microsoft.com/office/drawing/2014/main" id="{FD952183-9B5B-4495-8F2A-DB2D126616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4755" name="Shape 437">
            <a:extLst>
              <a:ext uri="{FF2B5EF4-FFF2-40B4-BE49-F238E27FC236}">
                <a16:creationId xmlns:a16="http://schemas.microsoft.com/office/drawing/2014/main" id="{EFE3E22C-4ED9-4427-A0D2-26E51599D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74756" name="Shape 438">
            <a:extLst>
              <a:ext uri="{FF2B5EF4-FFF2-40B4-BE49-F238E27FC236}">
                <a16:creationId xmlns:a16="http://schemas.microsoft.com/office/drawing/2014/main" id="{84FA6BC7-6E35-4A21-9BAA-1C65011F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454">
            <a:extLst>
              <a:ext uri="{FF2B5EF4-FFF2-40B4-BE49-F238E27FC236}">
                <a16:creationId xmlns:a16="http://schemas.microsoft.com/office/drawing/2014/main" id="{29DB75F7-F52F-4BBF-AC5B-0F7FFF74CB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6803" name="Shape 455">
            <a:extLst>
              <a:ext uri="{FF2B5EF4-FFF2-40B4-BE49-F238E27FC236}">
                <a16:creationId xmlns:a16="http://schemas.microsoft.com/office/drawing/2014/main" id="{410A3968-FC66-4F5A-B5CC-6FBCBEB76A1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76804" name="Shape 456">
            <a:extLst>
              <a:ext uri="{FF2B5EF4-FFF2-40B4-BE49-F238E27FC236}">
                <a16:creationId xmlns:a16="http://schemas.microsoft.com/office/drawing/2014/main" id="{F98147C1-860A-4771-8FDF-27EFDE17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510">
            <a:extLst>
              <a:ext uri="{FF2B5EF4-FFF2-40B4-BE49-F238E27FC236}">
                <a16:creationId xmlns:a16="http://schemas.microsoft.com/office/drawing/2014/main" id="{EC79074C-646D-4893-BDB6-8A1DBD06041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1" name="Shape 511">
            <a:extLst>
              <a:ext uri="{FF2B5EF4-FFF2-40B4-BE49-F238E27FC236}">
                <a16:creationId xmlns:a16="http://schemas.microsoft.com/office/drawing/2014/main" id="{7193AD00-A017-4970-95F2-5264AC81034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78852" name="Shape 512">
            <a:extLst>
              <a:ext uri="{FF2B5EF4-FFF2-40B4-BE49-F238E27FC236}">
                <a16:creationId xmlns:a16="http://schemas.microsoft.com/office/drawing/2014/main" id="{101B8B4C-E839-464F-9679-8A369A1C9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36">
            <a:extLst>
              <a:ext uri="{FF2B5EF4-FFF2-40B4-BE49-F238E27FC236}">
                <a16:creationId xmlns:a16="http://schemas.microsoft.com/office/drawing/2014/main" id="{CEC92583-CDF0-4174-A442-FDE74B3BEBB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Shape 137">
            <a:extLst>
              <a:ext uri="{FF2B5EF4-FFF2-40B4-BE49-F238E27FC236}">
                <a16:creationId xmlns:a16="http://schemas.microsoft.com/office/drawing/2014/main" id="{CEE03327-9C0E-445A-AD1C-D73463E6EFB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21508" name="Shape 138">
            <a:extLst>
              <a:ext uri="{FF2B5EF4-FFF2-40B4-BE49-F238E27FC236}">
                <a16:creationId xmlns:a16="http://schemas.microsoft.com/office/drawing/2014/main" id="{03A0E77E-EBB1-4923-86C9-382EC3E8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519">
            <a:extLst>
              <a:ext uri="{FF2B5EF4-FFF2-40B4-BE49-F238E27FC236}">
                <a16:creationId xmlns:a16="http://schemas.microsoft.com/office/drawing/2014/main" id="{E5353956-8365-4438-A9D4-9D0650974F0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899" name="Shape 520">
            <a:extLst>
              <a:ext uri="{FF2B5EF4-FFF2-40B4-BE49-F238E27FC236}">
                <a16:creationId xmlns:a16="http://schemas.microsoft.com/office/drawing/2014/main" id="{3B216810-1261-4C08-B606-124B7FB0385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80900" name="Shape 521">
            <a:extLst>
              <a:ext uri="{FF2B5EF4-FFF2-40B4-BE49-F238E27FC236}">
                <a16:creationId xmlns:a16="http://schemas.microsoft.com/office/drawing/2014/main" id="{F9A1C2C5-25D2-4613-8C90-1E553084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528">
            <a:extLst>
              <a:ext uri="{FF2B5EF4-FFF2-40B4-BE49-F238E27FC236}">
                <a16:creationId xmlns:a16="http://schemas.microsoft.com/office/drawing/2014/main" id="{86DC0F1B-FA05-4EA7-83E8-9AE75F366D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2947" name="Shape 529">
            <a:extLst>
              <a:ext uri="{FF2B5EF4-FFF2-40B4-BE49-F238E27FC236}">
                <a16:creationId xmlns:a16="http://schemas.microsoft.com/office/drawing/2014/main" id="{5B92ACE5-01F1-470A-9450-3AB31B58063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82948" name="Shape 530">
            <a:extLst>
              <a:ext uri="{FF2B5EF4-FFF2-40B4-BE49-F238E27FC236}">
                <a16:creationId xmlns:a16="http://schemas.microsoft.com/office/drawing/2014/main" id="{290065FA-66DC-48BD-A7AE-626B3FA7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537">
            <a:extLst>
              <a:ext uri="{FF2B5EF4-FFF2-40B4-BE49-F238E27FC236}">
                <a16:creationId xmlns:a16="http://schemas.microsoft.com/office/drawing/2014/main" id="{4FE07A40-36DA-4F56-98EE-85B5C9D3DA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4995" name="Shape 538">
            <a:extLst>
              <a:ext uri="{FF2B5EF4-FFF2-40B4-BE49-F238E27FC236}">
                <a16:creationId xmlns:a16="http://schemas.microsoft.com/office/drawing/2014/main" id="{349E18FF-8DA8-495F-8857-228432F0993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84996" name="Shape 539">
            <a:extLst>
              <a:ext uri="{FF2B5EF4-FFF2-40B4-BE49-F238E27FC236}">
                <a16:creationId xmlns:a16="http://schemas.microsoft.com/office/drawing/2014/main" id="{C6CE6812-5B69-42FB-BE4C-BF0EBBD6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537">
            <a:extLst>
              <a:ext uri="{FF2B5EF4-FFF2-40B4-BE49-F238E27FC236}">
                <a16:creationId xmlns:a16="http://schemas.microsoft.com/office/drawing/2014/main" id="{88F82386-8B4A-407D-AC7F-A4F1BE7FB4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7043" name="Shape 538">
            <a:extLst>
              <a:ext uri="{FF2B5EF4-FFF2-40B4-BE49-F238E27FC236}">
                <a16:creationId xmlns:a16="http://schemas.microsoft.com/office/drawing/2014/main" id="{9D1A67C6-8971-4F91-8556-E1499B07E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87044" name="Shape 539">
            <a:extLst>
              <a:ext uri="{FF2B5EF4-FFF2-40B4-BE49-F238E27FC236}">
                <a16:creationId xmlns:a16="http://schemas.microsoft.com/office/drawing/2014/main" id="{08018F81-30B4-4C72-98DE-E16D2006C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546">
            <a:extLst>
              <a:ext uri="{FF2B5EF4-FFF2-40B4-BE49-F238E27FC236}">
                <a16:creationId xmlns:a16="http://schemas.microsoft.com/office/drawing/2014/main" id="{7DDC50AA-948F-4507-AB15-A9951F8DB5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9091" name="Shape 547">
            <a:extLst>
              <a:ext uri="{FF2B5EF4-FFF2-40B4-BE49-F238E27FC236}">
                <a16:creationId xmlns:a16="http://schemas.microsoft.com/office/drawing/2014/main" id="{D436C940-4E0F-4A69-8354-8892333577C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89092" name="Shape 548">
            <a:extLst>
              <a:ext uri="{FF2B5EF4-FFF2-40B4-BE49-F238E27FC236}">
                <a16:creationId xmlns:a16="http://schemas.microsoft.com/office/drawing/2014/main" id="{EB213136-0DA3-4D86-8241-F0F07A9EE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555">
            <a:extLst>
              <a:ext uri="{FF2B5EF4-FFF2-40B4-BE49-F238E27FC236}">
                <a16:creationId xmlns:a16="http://schemas.microsoft.com/office/drawing/2014/main" id="{60C19581-761E-4EBB-B1A4-11ED96A6847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1139" name="Shape 556">
            <a:extLst>
              <a:ext uri="{FF2B5EF4-FFF2-40B4-BE49-F238E27FC236}">
                <a16:creationId xmlns:a16="http://schemas.microsoft.com/office/drawing/2014/main" id="{78E9008B-5E65-4A85-8266-594AE0106C8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91140" name="Shape 557">
            <a:extLst>
              <a:ext uri="{FF2B5EF4-FFF2-40B4-BE49-F238E27FC236}">
                <a16:creationId xmlns:a16="http://schemas.microsoft.com/office/drawing/2014/main" id="{F12FF259-01A4-4464-85F4-F025EA54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412">
            <a:extLst>
              <a:ext uri="{FF2B5EF4-FFF2-40B4-BE49-F238E27FC236}">
                <a16:creationId xmlns:a16="http://schemas.microsoft.com/office/drawing/2014/main" id="{8F6D6B24-D995-40F6-977C-D3CEA672AA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  <p:sp>
        <p:nvSpPr>
          <p:cNvPr id="93187" name="Shape 413">
            <a:extLst>
              <a:ext uri="{FF2B5EF4-FFF2-40B4-BE49-F238E27FC236}">
                <a16:creationId xmlns:a16="http://schemas.microsoft.com/office/drawing/2014/main" id="{4DBFADAF-97F2-4268-A94C-5D4F005E5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414" name="Shape 414">
            <a:extLst>
              <a:ext uri="{FF2B5EF4-FFF2-40B4-BE49-F238E27FC236}">
                <a16:creationId xmlns:a16="http://schemas.microsoft.com/office/drawing/2014/main" id="{987B23EE-7664-4C7E-8FA1-CA6391BC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71925" y="8831261"/>
            <a:ext cx="3038399" cy="465000"/>
          </a:xfrm>
        </p:spPr>
        <p:txBody>
          <a:bodyPr/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3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5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6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7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8"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420">
            <a:extLst>
              <a:ext uri="{FF2B5EF4-FFF2-40B4-BE49-F238E27FC236}">
                <a16:creationId xmlns:a16="http://schemas.microsoft.com/office/drawing/2014/main" id="{4D3FE01C-E3AC-4C10-AF92-F168C85B23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  <p:sp>
        <p:nvSpPr>
          <p:cNvPr id="95235" name="Shape 421">
            <a:extLst>
              <a:ext uri="{FF2B5EF4-FFF2-40B4-BE49-F238E27FC236}">
                <a16:creationId xmlns:a16="http://schemas.microsoft.com/office/drawing/2014/main" id="{E046E61D-B312-4A31-BD87-8553D6622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422" name="Shape 422">
            <a:extLst>
              <a:ext uri="{FF2B5EF4-FFF2-40B4-BE49-F238E27FC236}">
                <a16:creationId xmlns:a16="http://schemas.microsoft.com/office/drawing/2014/main" id="{627FAE0F-0C82-4B31-AC08-6A0296C7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71925" y="8831261"/>
            <a:ext cx="3038399" cy="465000"/>
          </a:xfrm>
        </p:spPr>
        <p:txBody>
          <a:bodyPr/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3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5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6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7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0" lvl="8"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463">
            <a:extLst>
              <a:ext uri="{FF2B5EF4-FFF2-40B4-BE49-F238E27FC236}">
                <a16:creationId xmlns:a16="http://schemas.microsoft.com/office/drawing/2014/main" id="{FC6B283E-259E-4B79-9583-F82C9E3676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7283" name="Shape 464">
            <a:extLst>
              <a:ext uri="{FF2B5EF4-FFF2-40B4-BE49-F238E27FC236}">
                <a16:creationId xmlns:a16="http://schemas.microsoft.com/office/drawing/2014/main" id="{65986319-AC72-4C12-AF88-064DE7EA6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97284" name="Shape 465">
            <a:extLst>
              <a:ext uri="{FF2B5EF4-FFF2-40B4-BE49-F238E27FC236}">
                <a16:creationId xmlns:a16="http://schemas.microsoft.com/office/drawing/2014/main" id="{36534704-B005-4068-B330-368CA541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501">
            <a:extLst>
              <a:ext uri="{FF2B5EF4-FFF2-40B4-BE49-F238E27FC236}">
                <a16:creationId xmlns:a16="http://schemas.microsoft.com/office/drawing/2014/main" id="{52DA8726-1725-4EF8-83B0-216D3256CF1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9331" name="Shape 502">
            <a:extLst>
              <a:ext uri="{FF2B5EF4-FFF2-40B4-BE49-F238E27FC236}">
                <a16:creationId xmlns:a16="http://schemas.microsoft.com/office/drawing/2014/main" id="{ACA7655A-01B6-46F9-84C9-834392524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99332" name="Shape 503">
            <a:extLst>
              <a:ext uri="{FF2B5EF4-FFF2-40B4-BE49-F238E27FC236}">
                <a16:creationId xmlns:a16="http://schemas.microsoft.com/office/drawing/2014/main" id="{D8648519-3686-406F-9DD6-A9A41EB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27">
            <a:extLst>
              <a:ext uri="{FF2B5EF4-FFF2-40B4-BE49-F238E27FC236}">
                <a16:creationId xmlns:a16="http://schemas.microsoft.com/office/drawing/2014/main" id="{5ADAE937-00E1-4B9B-BC8C-EBFB5CA700F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Shape 128">
            <a:extLst>
              <a:ext uri="{FF2B5EF4-FFF2-40B4-BE49-F238E27FC236}">
                <a16:creationId xmlns:a16="http://schemas.microsoft.com/office/drawing/2014/main" id="{709AA293-7788-4528-9E2E-B7E8CBEEB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Rec:		Recorder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R:		Referee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J1, 2, 3, 4, 5, 6	Judge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C1:		Competition Area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C2:		Contestants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C3:		Standby Area for Contestants and Coach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C4:		Competition Coordinator</a:t>
            </a:r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en-US" sz="1800">
                <a:ea typeface="ヒラギノ角ゴ Pro W3"/>
              </a:rPr>
              <a:t>1, 2, 3, 4		Boundary Lines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ea typeface="ヒラギノ角ゴ Pro W3"/>
            </a:endParaRPr>
          </a:p>
        </p:txBody>
      </p:sp>
      <p:sp>
        <p:nvSpPr>
          <p:cNvPr id="23556" name="Shape 129">
            <a:extLst>
              <a:ext uri="{FF2B5EF4-FFF2-40B4-BE49-F238E27FC236}">
                <a16:creationId xmlns:a16="http://schemas.microsoft.com/office/drawing/2014/main" id="{78247E98-EA7C-4C45-901D-F38CD98FF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582">
            <a:extLst>
              <a:ext uri="{FF2B5EF4-FFF2-40B4-BE49-F238E27FC236}">
                <a16:creationId xmlns:a16="http://schemas.microsoft.com/office/drawing/2014/main" id="{06C78B33-3D51-4E70-9B00-ACAEEE53738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102403" name="Shape 583">
            <a:extLst>
              <a:ext uri="{FF2B5EF4-FFF2-40B4-BE49-F238E27FC236}">
                <a16:creationId xmlns:a16="http://schemas.microsoft.com/office/drawing/2014/main" id="{DB4C130E-3D85-4756-91F1-AC3D5FB0360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607">
            <a:extLst>
              <a:ext uri="{FF2B5EF4-FFF2-40B4-BE49-F238E27FC236}">
                <a16:creationId xmlns:a16="http://schemas.microsoft.com/office/drawing/2014/main" id="{C9B299A2-3817-4EFE-8DDB-3C6A009F9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104451" name="Shape 608">
            <a:extLst>
              <a:ext uri="{FF2B5EF4-FFF2-40B4-BE49-F238E27FC236}">
                <a16:creationId xmlns:a16="http://schemas.microsoft.com/office/drawing/2014/main" id="{21F214D9-4FFE-4FDC-9DDC-FCFAAECC1B3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631">
            <a:extLst>
              <a:ext uri="{FF2B5EF4-FFF2-40B4-BE49-F238E27FC236}">
                <a16:creationId xmlns:a16="http://schemas.microsoft.com/office/drawing/2014/main" id="{1663BD4A-6934-414B-A534-A014906B3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111619" name="Shape 632">
            <a:extLst>
              <a:ext uri="{FF2B5EF4-FFF2-40B4-BE49-F238E27FC236}">
                <a16:creationId xmlns:a16="http://schemas.microsoft.com/office/drawing/2014/main" id="{C29CD2A2-BA84-4141-8A30-B607D592F9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64">
            <a:extLst>
              <a:ext uri="{FF2B5EF4-FFF2-40B4-BE49-F238E27FC236}">
                <a16:creationId xmlns:a16="http://schemas.microsoft.com/office/drawing/2014/main" id="{3CD0F51F-CEF9-4D62-A766-F7DD16B787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Shape 165">
            <a:extLst>
              <a:ext uri="{FF2B5EF4-FFF2-40B4-BE49-F238E27FC236}">
                <a16:creationId xmlns:a16="http://schemas.microsoft.com/office/drawing/2014/main" id="{6FD57FF9-4C95-43D3-80F0-9EC54F6C8C0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27652" name="Shape 166">
            <a:extLst>
              <a:ext uri="{FF2B5EF4-FFF2-40B4-BE49-F238E27FC236}">
                <a16:creationId xmlns:a16="http://schemas.microsoft.com/office/drawing/2014/main" id="{1D3EC6DD-880A-4285-80D1-58848804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64">
            <a:extLst>
              <a:ext uri="{FF2B5EF4-FFF2-40B4-BE49-F238E27FC236}">
                <a16:creationId xmlns:a16="http://schemas.microsoft.com/office/drawing/2014/main" id="{B935C795-16F3-45D2-B08A-5B3EFF155F6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Shape 165">
            <a:extLst>
              <a:ext uri="{FF2B5EF4-FFF2-40B4-BE49-F238E27FC236}">
                <a16:creationId xmlns:a16="http://schemas.microsoft.com/office/drawing/2014/main" id="{320D2261-8148-4576-8121-CBE72841DAA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29700" name="Shape 166">
            <a:extLst>
              <a:ext uri="{FF2B5EF4-FFF2-40B4-BE49-F238E27FC236}">
                <a16:creationId xmlns:a16="http://schemas.microsoft.com/office/drawing/2014/main" id="{BE4CCA34-D93A-448C-A0C8-5C3272BD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64">
            <a:extLst>
              <a:ext uri="{FF2B5EF4-FFF2-40B4-BE49-F238E27FC236}">
                <a16:creationId xmlns:a16="http://schemas.microsoft.com/office/drawing/2014/main" id="{7E99F594-7B53-4195-9C62-27EB8FA8AF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Shape 165">
            <a:extLst>
              <a:ext uri="{FF2B5EF4-FFF2-40B4-BE49-F238E27FC236}">
                <a16:creationId xmlns:a16="http://schemas.microsoft.com/office/drawing/2014/main" id="{6FA72680-3BE2-424F-91F7-B216A3C12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31748" name="Shape 166">
            <a:extLst>
              <a:ext uri="{FF2B5EF4-FFF2-40B4-BE49-F238E27FC236}">
                <a16:creationId xmlns:a16="http://schemas.microsoft.com/office/drawing/2014/main" id="{04EA7E77-98D0-4E38-B80C-0EFEDE25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95">
            <a:extLst>
              <a:ext uri="{FF2B5EF4-FFF2-40B4-BE49-F238E27FC236}">
                <a16:creationId xmlns:a16="http://schemas.microsoft.com/office/drawing/2014/main" id="{170351AF-D30D-4A10-B947-0A083CD5A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33795" name="Shape 96">
            <a:extLst>
              <a:ext uri="{FF2B5EF4-FFF2-40B4-BE49-F238E27FC236}">
                <a16:creationId xmlns:a16="http://schemas.microsoft.com/office/drawing/2014/main" id="{A7F500D7-C70B-4664-9DD4-D215A701A04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03">
            <a:extLst>
              <a:ext uri="{FF2B5EF4-FFF2-40B4-BE49-F238E27FC236}">
                <a16:creationId xmlns:a16="http://schemas.microsoft.com/office/drawing/2014/main" id="{DA6DD772-521C-4385-9057-F5952758F93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</a:endParaRPr>
          </a:p>
        </p:txBody>
      </p:sp>
      <p:sp>
        <p:nvSpPr>
          <p:cNvPr id="35843" name="Shape 104">
            <a:extLst>
              <a:ext uri="{FF2B5EF4-FFF2-40B4-BE49-F238E27FC236}">
                <a16:creationId xmlns:a16="http://schemas.microsoft.com/office/drawing/2014/main" id="{74BA6648-D727-4492-B331-7D593F6863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57200" y="21336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200" b="1"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8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09600" y="17526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200" b="1"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7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ctr" rtl="0">
              <a:spcBef>
                <a:spcPts val="360"/>
              </a:spcBef>
              <a:spcAft>
                <a:spcPts val="0"/>
              </a:spcAft>
              <a:buClr>
                <a:srgbClr val="BF3034"/>
              </a:buClr>
              <a:buFont typeface="Noto Symbol"/>
              <a:buNone/>
              <a:defRPr sz="1800"/>
            </a:lvl1pPr>
            <a:lvl2pPr marL="685800" marR="0" indent="-217169" algn="l" rtl="0">
              <a:spcBef>
                <a:spcPts val="44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2pPr>
            <a:lvl3pPr marL="1028700" marR="0" indent="-215900" algn="l" rtl="0">
              <a:spcBef>
                <a:spcPts val="40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4pPr>
            <a:lvl5pPr marL="20574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5pPr>
            <a:lvl6pPr marL="2514600" marR="0" indent="-228600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97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28600" y="1219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000" b="1"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7848600" cy="396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 sz="2200" b="0"/>
            </a:lvl1pPr>
            <a:lvl2pPr marL="685800" indent="-217169" algn="l" rtl="0">
              <a:spcBef>
                <a:spcPts val="44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 sz="2000"/>
            </a:lvl2pPr>
            <a:lvl3pPr marL="1028700" indent="-215900" algn="l" rtl="0">
              <a:spcBef>
                <a:spcPts val="40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rgbClr val="BF3034"/>
              </a:buClr>
              <a:buFont typeface="Noto Symbol"/>
              <a:buChar char="▪"/>
              <a:defRPr/>
            </a:lvl5pPr>
            <a:lvl6pPr marL="2514600" indent="-228600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8DEE506-731C-4FA8-9616-5ADD4558A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4C99-5C08-473D-A7FD-036CCEFE9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5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28600" y="1219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000" b="1"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8600" y="2057400"/>
            <a:ext cx="8686800" cy="42672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1219921-D5AF-44A5-AF6F-029F82BC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E6AD-F68F-4938-82DD-8C4ACDEA5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>
            <a:extLst>
              <a:ext uri="{FF2B5EF4-FFF2-40B4-BE49-F238E27FC236}">
                <a16:creationId xmlns:a16="http://schemas.microsoft.com/office/drawing/2014/main" id="{DA868D53-0CDD-4B30-BAF7-A38D6A3BC94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28600" y="1249363"/>
            <a:ext cx="86868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10">
            <a:extLst>
              <a:ext uri="{FF2B5EF4-FFF2-40B4-BE49-F238E27FC236}">
                <a16:creationId xmlns:a16="http://schemas.microsoft.com/office/drawing/2014/main" id="{EC41688F-7EA2-4C51-A30D-3231FC69A41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066800" y="20574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  <a:p>
            <a:pPr lvl="1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C88A0-EF93-4934-A4C5-74AB96334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AC5F04-417D-411C-8DE3-55E7CD604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0" r:id="rId3"/>
    <p:sldLayoutId id="2147483721" r:id="rId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468313" indent="-11113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es@usa-taekwondo.us" TargetMode="External"/><Relationship Id="rId2" Type="http://schemas.openxmlformats.org/officeDocument/2006/relationships/hyperlink" Target="mailto:USATreferee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25">
            <a:extLst>
              <a:ext uri="{FF2B5EF4-FFF2-40B4-BE49-F238E27FC236}">
                <a16:creationId xmlns:a16="http://schemas.microsoft.com/office/drawing/2014/main" id="{3EBF102D-00F6-407C-8D0A-C0D7531B686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C5042795-0EB1-4A1C-A928-1ADC003B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1600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/>
              <a:t>Rev. 10 1/1/2020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9B58B9C-CF98-4B7D-A7CC-FB98CD6096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Game Day!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FBABCE86-FC37-4581-9D04-C5EE9A35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Dressed for the occasion</a:t>
            </a:r>
          </a:p>
          <a:p>
            <a:pPr lvl="1" indent="-215900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Black suit, white dress shirt, red tie</a:t>
            </a:r>
            <a:endParaRPr lang="en-US" altLang="en-US" i="1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lvl="1" indent="-215900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White TKD or athletic shoes</a:t>
            </a:r>
          </a:p>
          <a:p>
            <a:pPr lvl="1" indent="-215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No watches or jewelry in the ring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Well-groomed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jeans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Shirt tucked in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Well-rested — no late-nights until after the event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 time — even better, early</a:t>
            </a:r>
          </a:p>
          <a:p>
            <a:pPr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talking or texting on cell phones while in the ring!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C630CC8-EB92-4CFA-AFC8-FA76A74D38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13AA6EE-5B79-4B49-B742-01310EF466FA}" type="slidenum">
              <a:rPr lang="en-US" altLang="en-US" sz="1200" smtClean="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F8EC454-8380-456E-A308-58542031A7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Referee Duties</a:t>
            </a:r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6206A550-1937-487A-B44D-05D3779F37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Referee</a:t>
            </a:r>
          </a:p>
          <a:p>
            <a:pPr lvl="1" indent="-215900" eaLnBrk="1" hangingPunct="1">
              <a:spcBef>
                <a:spcPts val="438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Document all valid points</a:t>
            </a:r>
          </a:p>
          <a:p>
            <a:pPr lvl="1" indent="-215900" eaLnBrk="1" hangingPunct="1">
              <a:spcBef>
                <a:spcPts val="438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Kyeong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-go’s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Judges</a:t>
            </a:r>
          </a:p>
          <a:p>
            <a:pPr lvl="1" indent="-215900" eaLnBrk="1" hangingPunct="1">
              <a:spcBef>
                <a:spcPts val="438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Document all valid points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Competition Coordinator</a:t>
            </a:r>
          </a:p>
          <a:p>
            <a:pPr lvl="1"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Direct the flow of the matches</a:t>
            </a:r>
          </a:p>
          <a:p>
            <a:pPr lvl="1"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Declare the winner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Scorekeeper</a:t>
            </a:r>
          </a:p>
          <a:p>
            <a:pPr lvl="1"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Operate the computer &amp; timers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301A84B-BFA5-49C3-93E3-1BB5254D0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2FCA029-C7C6-41B7-BF8A-C6CC0709244C}" type="slidenum">
              <a:rPr lang="en-US" altLang="en-US" sz="1200" smtClean="0">
                <a:solidFill>
                  <a:srgbClr val="898989"/>
                </a:solidFill>
              </a:rPr>
              <a:pPr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2922A754-D9AD-4E3B-BD87-E0175BD85B6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Subtitle 5">
            <a:extLst>
              <a:ext uri="{FF2B5EF4-FFF2-40B4-BE49-F238E27FC236}">
                <a16:creationId xmlns:a16="http://schemas.microsoft.com/office/drawing/2014/main" id="{9D6B39AC-BAA5-4952-9AEF-6BDA605E05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800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Basic Poomsae Rules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7D59A38-671A-499B-B53E-A6D0ED583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880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AD1B4DCE-CC5F-494F-959A-A42FF1603D0A}" type="slidenum">
              <a:rPr lang="en-US" altLang="en-US" sz="1200" smtClean="0">
                <a:solidFill>
                  <a:srgbClr val="898989"/>
                </a:solidFill>
              </a:rPr>
              <a:pPr algn="l" eaLnBrk="0" hangingPunct="0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31">
            <a:extLst>
              <a:ext uri="{FF2B5EF4-FFF2-40B4-BE49-F238E27FC236}">
                <a16:creationId xmlns:a16="http://schemas.microsoft.com/office/drawing/2014/main" id="{800A0862-1914-4613-AE72-ED100616CA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Contest Area</a:t>
            </a:r>
          </a:p>
        </p:txBody>
      </p:sp>
      <p:sp>
        <p:nvSpPr>
          <p:cNvPr id="20483" name="Shape 132">
            <a:extLst>
              <a:ext uri="{FF2B5EF4-FFF2-40B4-BE49-F238E27FC236}">
                <a16:creationId xmlns:a16="http://schemas.microsoft.com/office/drawing/2014/main" id="{E318DE8C-8E38-477B-B8CF-985B212F0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Matted section is called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Contest Area 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10m x 10m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Exception: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Freestyle Mixed Team is 12m x 12m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USATKD-approved mats only 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provide safe, secure footing for the competitors</a:t>
            </a:r>
          </a:p>
        </p:txBody>
      </p:sp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8F16343F-4E17-47D9-BD6A-542BF5E4B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1B17799-0A13-4111-B729-56C8D49834A8}" type="slidenum">
              <a:rPr lang="en-US" altLang="en-US" sz="1200" smtClean="0">
                <a:solidFill>
                  <a:srgbClr val="898989"/>
                </a:solidFill>
              </a:rPr>
              <a:pPr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22">
            <a:extLst>
              <a:ext uri="{FF2B5EF4-FFF2-40B4-BE49-F238E27FC236}">
                <a16:creationId xmlns:a16="http://schemas.microsoft.com/office/drawing/2014/main" id="{B3700AD4-F608-4E4C-8887-67E2D0C7CB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Contest Area</a:t>
            </a:r>
          </a:p>
        </p:txBody>
      </p:sp>
      <p:sp>
        <p:nvSpPr>
          <p:cNvPr id="22531" name="Slide Number Placeholder 2">
            <a:extLst>
              <a:ext uri="{FF2B5EF4-FFF2-40B4-BE49-F238E27FC236}">
                <a16:creationId xmlns:a16="http://schemas.microsoft.com/office/drawing/2014/main" id="{70FFF820-3819-44BA-91A3-A822FA6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B2AE8FF-13E9-43F1-8903-31B3D302AF79}" type="slidenum">
              <a:rPr lang="en-US" altLang="en-US" sz="1200" smtClean="0">
                <a:solidFill>
                  <a:srgbClr val="898989"/>
                </a:solidFill>
              </a:rPr>
              <a:pPr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DD141-238D-45C8-B6C5-4B2DD1923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91292"/>
            <a:ext cx="4979786" cy="52984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0488395-4BAB-4B9F-B197-C2005D5464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7611406E-E3F5-41F2-89B1-DC8EE9587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7772400" cy="3962400"/>
          </a:xfrm>
        </p:spPr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Contestants must wear either: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White Taekwondo V-neck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WT approved Poomsae competition uniform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Color Belts must wear white collared uniforms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Black Belts must wear black collared uniforms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collar is worn, then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belt must be worn by Under 15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Belt must match division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Yellow, Green, Blue, or Red for Color Belts</a:t>
            </a:r>
          </a:p>
          <a:p>
            <a:pPr lvl="2"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Red belts must wear solid red, not red &amp; black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Black for Black Belts</a:t>
            </a:r>
          </a:p>
          <a:p>
            <a:pPr lvl="2">
              <a:spcAft>
                <a:spcPct val="0"/>
              </a:spcAft>
              <a:buClrTx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Belts may only be worn by under 15 Black Belts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F5145CA-F7EA-40C2-9373-81623F5F4C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6590509-E502-4189-9F28-55836AFE32B8}" type="slidenum">
              <a:rPr lang="en-US" altLang="en-US" sz="1200" smtClean="0">
                <a:solidFill>
                  <a:srgbClr val="898989"/>
                </a:solidFill>
              </a:rPr>
              <a:pPr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BD90B4D-C3D1-484B-8A2E-174124EF4B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050" y="1000125"/>
            <a:ext cx="66294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WT Poomsae Uniforms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BAD18209-94C9-4DC4-A790-A9A43DEB83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D88554E-8E74-4220-BE38-35C1AA40C0D0}" type="slidenum">
              <a:rPr lang="en-US" altLang="en-US" sz="1200" smtClean="0">
                <a:solidFill>
                  <a:srgbClr val="898989"/>
                </a:solidFill>
              </a:rPr>
              <a:pPr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5604" name="Group 3">
            <a:extLst>
              <a:ext uri="{FF2B5EF4-FFF2-40B4-BE49-F238E27FC236}">
                <a16:creationId xmlns:a16="http://schemas.microsoft.com/office/drawing/2014/main" id="{3015B01A-FCEA-42A8-B601-0E957B6AE245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2949575"/>
            <a:ext cx="7410450" cy="3825875"/>
            <a:chOff x="1524000" y="2102216"/>
            <a:chExt cx="7411329" cy="3826508"/>
          </a:xfrm>
        </p:grpSpPr>
        <p:pic>
          <p:nvPicPr>
            <p:cNvPr id="25606" name="Picture 5" descr="A picture containing wall&#10;&#10;Description automatically generated">
              <a:extLst>
                <a:ext uri="{FF2B5EF4-FFF2-40B4-BE49-F238E27FC236}">
                  <a16:creationId xmlns:a16="http://schemas.microsoft.com/office/drawing/2014/main" id="{A237160E-DD55-42CA-9AE6-F1D413B19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36057" r="-1370" b="17809"/>
            <a:stretch>
              <a:fillRect/>
            </a:stretch>
          </p:blipFill>
          <p:spPr bwMode="auto">
            <a:xfrm>
              <a:off x="1822450" y="2179048"/>
              <a:ext cx="686435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6634ADD4-FE5E-41B7-88F5-6B3F61645389}"/>
                </a:ext>
              </a:extLst>
            </p:cNvPr>
            <p:cNvSpPr/>
            <p:nvPr/>
          </p:nvSpPr>
          <p:spPr>
            <a:xfrm rot="16200000">
              <a:off x="3200595" y="4007581"/>
              <a:ext cx="152425" cy="2133853"/>
            </a:xfrm>
            <a:prstGeom prst="leftBracket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:a16="http://schemas.microsoft.com/office/drawing/2014/main" id="{611F03D1-901B-4418-AB6E-ECEA850736F5}"/>
                </a:ext>
              </a:extLst>
            </p:cNvPr>
            <p:cNvSpPr/>
            <p:nvPr/>
          </p:nvSpPr>
          <p:spPr>
            <a:xfrm rot="16200000">
              <a:off x="5944121" y="3931372"/>
              <a:ext cx="152425" cy="2286271"/>
            </a:xfrm>
            <a:prstGeom prst="leftBracket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C19F2261-192D-4198-B8B5-6CDD3B2F76FD}"/>
                </a:ext>
              </a:extLst>
            </p:cNvPr>
            <p:cNvSpPr/>
            <p:nvPr/>
          </p:nvSpPr>
          <p:spPr>
            <a:xfrm rot="16200000">
              <a:off x="7753292" y="4675203"/>
              <a:ext cx="152425" cy="798608"/>
            </a:xfrm>
            <a:prstGeom prst="leftBracket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0" name="TextBox 2">
              <a:extLst>
                <a:ext uri="{FF2B5EF4-FFF2-40B4-BE49-F238E27FC236}">
                  <a16:creationId xmlns:a16="http://schemas.microsoft.com/office/drawing/2014/main" id="{C3B0E704-F1AF-4702-844F-82619D3BA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5204777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Cadet</a:t>
              </a:r>
            </a:p>
          </p:txBody>
        </p:sp>
        <p:sp>
          <p:nvSpPr>
            <p:cNvPr id="25611" name="TextBox 9">
              <a:extLst>
                <a:ext uri="{FF2B5EF4-FFF2-40B4-BE49-F238E27FC236}">
                  <a16:creationId xmlns:a16="http://schemas.microsoft.com/office/drawing/2014/main" id="{0D35F538-3D56-43C6-B4D8-D0468C1CC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1" y="5224071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Junior     Under 30</a:t>
              </a:r>
            </a:p>
            <a:p>
              <a:pPr algn="ctr"/>
              <a:r>
                <a:rPr lang="en-US" altLang="en-US" sz="1400"/>
                <a:t>Under 40     Under 50</a:t>
              </a:r>
            </a:p>
          </p:txBody>
        </p:sp>
        <p:sp>
          <p:nvSpPr>
            <p:cNvPr id="25612" name="TextBox 10">
              <a:extLst>
                <a:ext uri="{FF2B5EF4-FFF2-40B4-BE49-F238E27FC236}">
                  <a16:creationId xmlns:a16="http://schemas.microsoft.com/office/drawing/2014/main" id="{40D0B007-072C-403C-B156-C0B93C6AF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1" y="5190060"/>
              <a:ext cx="160019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Under 60</a:t>
              </a:r>
            </a:p>
            <a:p>
              <a:pPr algn="ctr"/>
              <a:r>
                <a:rPr lang="en-US" altLang="en-US" sz="1400"/>
                <a:t>Under 65</a:t>
              </a:r>
            </a:p>
            <a:p>
              <a:pPr algn="ctr"/>
              <a:r>
                <a:rPr lang="en-US" altLang="en-US" sz="1400"/>
                <a:t>Over 65</a:t>
              </a:r>
            </a:p>
          </p:txBody>
        </p:sp>
        <p:sp>
          <p:nvSpPr>
            <p:cNvPr id="25613" name="TextBox 11">
              <a:extLst>
                <a:ext uri="{FF2B5EF4-FFF2-40B4-BE49-F238E27FC236}">
                  <a16:creationId xmlns:a16="http://schemas.microsoft.com/office/drawing/2014/main" id="{03E4F08A-8737-43F6-A41A-D9B28756A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102848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Male</a:t>
              </a:r>
            </a:p>
          </p:txBody>
        </p:sp>
        <p:sp>
          <p:nvSpPr>
            <p:cNvPr id="25614" name="TextBox 12">
              <a:extLst>
                <a:ext uri="{FF2B5EF4-FFF2-40B4-BE49-F238E27FC236}">
                  <a16:creationId xmlns:a16="http://schemas.microsoft.com/office/drawing/2014/main" id="{60A983F8-D223-44E0-B5CA-E8280AC87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879" y="2102216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Male</a:t>
              </a:r>
            </a:p>
          </p:txBody>
        </p:sp>
        <p:sp>
          <p:nvSpPr>
            <p:cNvPr id="25615" name="TextBox 13">
              <a:extLst>
                <a:ext uri="{FF2B5EF4-FFF2-40B4-BE49-F238E27FC236}">
                  <a16:creationId xmlns:a16="http://schemas.microsoft.com/office/drawing/2014/main" id="{05A01CF4-031B-4282-A311-98824A91A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111863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Female</a:t>
              </a:r>
            </a:p>
          </p:txBody>
        </p:sp>
        <p:sp>
          <p:nvSpPr>
            <p:cNvPr id="25616" name="TextBox 14">
              <a:extLst>
                <a:ext uri="{FF2B5EF4-FFF2-40B4-BE49-F238E27FC236}">
                  <a16:creationId xmlns:a16="http://schemas.microsoft.com/office/drawing/2014/main" id="{EB088FDE-6C27-4203-A002-0A640509F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850" y="2108031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Female</a:t>
              </a:r>
            </a:p>
          </p:txBody>
        </p:sp>
        <p:sp>
          <p:nvSpPr>
            <p:cNvPr id="25617" name="TextBox 15">
              <a:extLst>
                <a:ext uri="{FF2B5EF4-FFF2-40B4-BE49-F238E27FC236}">
                  <a16:creationId xmlns:a16="http://schemas.microsoft.com/office/drawing/2014/main" id="{BDB244CD-5862-42B0-A8CE-75ADE41A4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9329" y="2102216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/>
                <a:t>Male &amp; Female</a:t>
              </a:r>
            </a:p>
          </p:txBody>
        </p:sp>
      </p:grpSp>
      <p:pic>
        <p:nvPicPr>
          <p:cNvPr id="25605" name="Picture 5" descr="A picture containing wall&#10;&#10;Description automatically generated">
            <a:extLst>
              <a:ext uri="{FF2B5EF4-FFF2-40B4-BE49-F238E27FC236}">
                <a16:creationId xmlns:a16="http://schemas.microsoft.com/office/drawing/2014/main" id="{EBB1FEC7-0C8F-44B0-B408-9D2F5F0B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9177" r="-1370" b="63945"/>
          <a:stretch>
            <a:fillRect/>
          </a:stretch>
        </p:blipFill>
        <p:spPr bwMode="auto">
          <a:xfrm>
            <a:off x="1447800" y="1724025"/>
            <a:ext cx="6864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58">
            <a:extLst>
              <a:ext uri="{FF2B5EF4-FFF2-40B4-BE49-F238E27FC236}">
                <a16:creationId xmlns:a16="http://schemas.microsoft.com/office/drawing/2014/main" id="{DA84B44D-B7E5-4EAB-ADED-F710B96A39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marL="24161750" indent="-241617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Poomsae Divisions: Recognized</a:t>
            </a:r>
          </a:p>
        </p:txBody>
      </p:sp>
      <p:sp>
        <p:nvSpPr>
          <p:cNvPr id="26627" name="Slide Number Placeholder 2">
            <a:extLst>
              <a:ext uri="{FF2B5EF4-FFF2-40B4-BE49-F238E27FC236}">
                <a16:creationId xmlns:a16="http://schemas.microsoft.com/office/drawing/2014/main" id="{0B5C7A05-DD2B-427A-8E02-387114AC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A2911EE-B299-4669-8595-09A808684C7B}" type="slidenum">
              <a:rPr lang="en-US" altLang="en-US" sz="1200" smtClean="0">
                <a:solidFill>
                  <a:srgbClr val="898989"/>
                </a:solidFill>
              </a:rPr>
              <a:pPr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8" name="Picture 7">
            <a:extLst>
              <a:ext uri="{FF2B5EF4-FFF2-40B4-BE49-F238E27FC236}">
                <a16:creationId xmlns:a16="http://schemas.microsoft.com/office/drawing/2014/main" id="{594496F7-EEE3-4DC6-9C0E-0AED6C12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108200"/>
            <a:ext cx="66770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ontent Placeholder 6">
            <a:extLst>
              <a:ext uri="{FF2B5EF4-FFF2-40B4-BE49-F238E27FC236}">
                <a16:creationId xmlns:a16="http://schemas.microsoft.com/office/drawing/2014/main" id="{F904ECB8-9CF5-42AD-912C-44288C9126D5}"/>
              </a:ext>
            </a:extLst>
          </p:cNvPr>
          <p:cNvSpPr txBox="1">
            <a:spLocks/>
          </p:cNvSpPr>
          <p:nvPr/>
        </p:nvSpPr>
        <p:spPr bwMode="auto">
          <a:xfrm>
            <a:off x="1371600" y="5273675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190500"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Shaded cells = official WT divisions</a:t>
            </a:r>
          </a:p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Unshaded cells </a:t>
            </a:r>
            <a:r>
              <a:rPr lang="en-US" altLang="en-US" sz="1400" b="1">
                <a:ea typeface="MS PGothic" panose="020B0600070205080204" pitchFamily="34" charset="-128"/>
              </a:rPr>
              <a:t>= USATKD </a:t>
            </a:r>
            <a:r>
              <a:rPr lang="en-US" altLang="en-US" sz="1400" b="1" dirty="0">
                <a:ea typeface="MS PGothic" panose="020B0600070205080204" pitchFamily="34" charset="-128"/>
              </a:rPr>
              <a:t>divisions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58">
            <a:extLst>
              <a:ext uri="{FF2B5EF4-FFF2-40B4-BE49-F238E27FC236}">
                <a16:creationId xmlns:a16="http://schemas.microsoft.com/office/drawing/2014/main" id="{6E026B55-948E-4D3A-B49F-C3B951F014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marL="24161750" indent="-241617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Poomsae Divisions: Freestyle</a:t>
            </a:r>
          </a:p>
        </p:txBody>
      </p:sp>
      <p:sp>
        <p:nvSpPr>
          <p:cNvPr id="28675" name="Slide Number Placeholder 2">
            <a:extLst>
              <a:ext uri="{FF2B5EF4-FFF2-40B4-BE49-F238E27FC236}">
                <a16:creationId xmlns:a16="http://schemas.microsoft.com/office/drawing/2014/main" id="{8C9259F1-BDB8-476D-937B-A47854DA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908B065-243F-410C-B4FC-2855778AE96B}" type="slidenum">
              <a:rPr lang="en-US" altLang="en-US" sz="1200" smtClean="0">
                <a:solidFill>
                  <a:srgbClr val="898989"/>
                </a:solidFill>
              </a:rPr>
              <a:pPr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8676" name="Content Placeholder 6">
            <a:extLst>
              <a:ext uri="{FF2B5EF4-FFF2-40B4-BE49-F238E27FC236}">
                <a16:creationId xmlns:a16="http://schemas.microsoft.com/office/drawing/2014/main" id="{70B9E0E1-F549-4332-9EDF-853FDCC32623}"/>
              </a:ext>
            </a:extLst>
          </p:cNvPr>
          <p:cNvSpPr txBox="1">
            <a:spLocks/>
          </p:cNvSpPr>
          <p:nvPr/>
        </p:nvSpPr>
        <p:spPr bwMode="auto">
          <a:xfrm>
            <a:off x="1371600" y="5230813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190500"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Shaded cells = official WT divisions</a:t>
            </a:r>
          </a:p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Unshaded cells </a:t>
            </a:r>
            <a:r>
              <a:rPr lang="en-US" altLang="en-US" sz="1400" b="1">
                <a:ea typeface="MS PGothic" panose="020B0600070205080204" pitchFamily="34" charset="-128"/>
              </a:rPr>
              <a:t>= USATKD </a:t>
            </a:r>
            <a:r>
              <a:rPr lang="en-US" altLang="en-US" sz="1400" b="1" dirty="0">
                <a:ea typeface="MS PGothic" panose="020B0600070205080204" pitchFamily="34" charset="-128"/>
              </a:rPr>
              <a:t>divisions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6B4FB7-B46B-4772-AA7F-1793CD805B9C}"/>
              </a:ext>
            </a:extLst>
          </p:cNvPr>
          <p:cNvGraphicFramePr>
            <a:graphicFrameLocks noGrp="1"/>
          </p:cNvGraphicFramePr>
          <p:nvPr/>
        </p:nvGraphicFramePr>
        <p:xfrm>
          <a:off x="996950" y="2057400"/>
          <a:ext cx="7150101" cy="2994024"/>
        </p:xfrm>
        <a:graphic>
          <a:graphicData uri="http://schemas.openxmlformats.org/drawingml/2006/table">
            <a:tbl>
              <a:tblPr firstRow="1" firstCol="1" bandRow="1">
                <a:tableStyleId>{51AFFC26-4DA0-4A3D-8B44-674369883D02}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8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Division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Under 17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 17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12–17 years old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years old and over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17">
                <a:tc rowSpan="2">
                  <a:txBody>
                    <a:bodyPr/>
                    <a:lstStyle/>
                    <a:p>
                      <a:pPr marL="0" marR="0" indent="-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Male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Pair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2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(Mixed)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 (plus 1 substitute, maximum)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 (plus 1 substitute, maximum)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58">
            <a:extLst>
              <a:ext uri="{FF2B5EF4-FFF2-40B4-BE49-F238E27FC236}">
                <a16:creationId xmlns:a16="http://schemas.microsoft.com/office/drawing/2014/main" id="{0B7AE26D-5EEC-4C7D-8101-E91CC92E34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marL="24161750" indent="-241617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Poomsae Divisions: Mixed</a:t>
            </a:r>
          </a:p>
        </p:txBody>
      </p:sp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8EAA8EFF-C635-4F13-8021-0EB3C9AC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494630-CC84-4799-AA62-DBC516B5FE37}" type="slidenum">
              <a:rPr lang="en-US" altLang="en-US" sz="1200" smtClean="0">
                <a:solidFill>
                  <a:srgbClr val="898989"/>
                </a:solidFill>
              </a:rPr>
              <a:pPr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4" name="Content Placeholder 6">
            <a:extLst>
              <a:ext uri="{FF2B5EF4-FFF2-40B4-BE49-F238E27FC236}">
                <a16:creationId xmlns:a16="http://schemas.microsoft.com/office/drawing/2014/main" id="{99A2F35A-4CE3-4F85-9864-2D281D1A6032}"/>
              </a:ext>
            </a:extLst>
          </p:cNvPr>
          <p:cNvSpPr txBox="1">
            <a:spLocks/>
          </p:cNvSpPr>
          <p:nvPr/>
        </p:nvSpPr>
        <p:spPr bwMode="auto">
          <a:xfrm>
            <a:off x="1270000" y="53340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190500"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Performs one Freestyle Poomsae and one Recognized Poomsae</a:t>
            </a:r>
          </a:p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Shaded cells = official WT divisions</a:t>
            </a:r>
          </a:p>
          <a:p>
            <a:pPr eaLnBrk="1" hangingPunct="1">
              <a:spcBef>
                <a:spcPts val="475"/>
              </a:spcBef>
              <a:buFont typeface="Noto Symbol"/>
              <a:buChar char="▪"/>
            </a:pPr>
            <a:r>
              <a:rPr lang="en-US" altLang="en-US" sz="1400" b="1" dirty="0">
                <a:ea typeface="MS PGothic" panose="020B0600070205080204" pitchFamily="34" charset="-128"/>
              </a:rPr>
              <a:t>Unshaded cells </a:t>
            </a:r>
            <a:r>
              <a:rPr lang="en-US" altLang="en-US" sz="1400" b="1">
                <a:ea typeface="MS PGothic" panose="020B0600070205080204" pitchFamily="34" charset="-128"/>
              </a:rPr>
              <a:t>= USATKD </a:t>
            </a:r>
            <a:r>
              <a:rPr lang="en-US" altLang="en-US" sz="1400" b="1" dirty="0">
                <a:ea typeface="MS PGothic" panose="020B0600070205080204" pitchFamily="34" charset="-128"/>
              </a:rPr>
              <a:t>divisions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2DE556-B246-472D-A209-60C34FA5B24D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2052638"/>
          <a:ext cx="6603999" cy="3205164"/>
        </p:xfrm>
        <a:graphic>
          <a:graphicData uri="http://schemas.openxmlformats.org/drawingml/2006/table">
            <a:tbl>
              <a:tblPr firstRow="1" firstCol="1" bandRow="1">
                <a:tableStyleId>{51AFFC26-4DA0-4A3D-8B44-674369883D02}</a:tableStyleId>
              </a:tblPr>
              <a:tblGrid>
                <a:gridCol w="260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05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Division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Over 17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 years old and over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51">
                <a:tc rowSpan="2">
                  <a:txBody>
                    <a:bodyPr/>
                    <a:lstStyle/>
                    <a:p>
                      <a:pPr marL="0" marR="0" indent="-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en-US" sz="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</a:rPr>
                        <a:t> </a:t>
                      </a:r>
                      <a:endParaRPr lang="en-US" sz="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5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Pair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4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2800"/>
                    </a:p>
                  </a:txBody>
                  <a:tcPr marL="69857" marR="730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en-US" sz="2800" dirty="0"/>
                    </a:p>
                  </a:txBody>
                  <a:tcPr marL="69857" marR="730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799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Team (Mixed)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 (plus 1 substitute, maximum)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7" marR="7303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C3C7AE9-8D1F-432D-BBDB-BF42766A9E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Your Referee Development Team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9D343720-1B64-4643-8AFE-A7D7784F8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68588" y="2057400"/>
            <a:ext cx="4849812" cy="3962400"/>
          </a:xfrm>
        </p:spPr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USATKD Referee Chair</a:t>
            </a:r>
          </a:p>
          <a:p>
            <a:pPr marL="812800" lvl="1" indent="-342900">
              <a:spcBef>
                <a:spcPts val="438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Seung Hwan Kim</a:t>
            </a:r>
          </a:p>
          <a:p>
            <a:pPr marL="812800" lvl="1" indent="-342900">
              <a:spcBef>
                <a:spcPts val="438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USATreferee@gmail.com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12800" lvl="1" indent="-342900">
              <a:spcBef>
                <a:spcPts val="438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USATKD Referee Services Manager</a:t>
            </a:r>
          </a:p>
          <a:p>
            <a:pPr marL="812800" lvl="1" indent="-342900">
              <a:spcBef>
                <a:spcPts val="438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Alyssa Allen</a:t>
            </a:r>
          </a:p>
          <a:p>
            <a:pPr marL="812800" lvl="1" indent="-342900">
              <a:spcBef>
                <a:spcPts val="438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Referees@usa-taekwondo.us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Tx/>
              <a:buFont typeface="Arial" panose="020B0604020202020204" pitchFamily="34" charset="0"/>
              <a:buChar char="▪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30C88E1-2901-4034-B095-6333B84879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F76A751-4DE6-4381-8553-CADCB8D74E4D}" type="slidenum">
              <a:rPr lang="en-US" altLang="en-US" sz="1200" smtClean="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7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4A135C3-F28A-42F3-82A3-68C9053B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19319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90">
            <a:extLst>
              <a:ext uri="{FF2B5EF4-FFF2-40B4-BE49-F238E27FC236}">
                <a16:creationId xmlns:a16="http://schemas.microsoft.com/office/drawing/2014/main" id="{86A1A5BE-B69C-4AA6-A66F-01C4996ECF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Methods of Competition</a:t>
            </a:r>
          </a:p>
        </p:txBody>
      </p:sp>
      <p:sp>
        <p:nvSpPr>
          <p:cNvPr id="32771" name="Shape 91">
            <a:extLst>
              <a:ext uri="{FF2B5EF4-FFF2-40B4-BE49-F238E27FC236}">
                <a16:creationId xmlns:a16="http://schemas.microsoft.com/office/drawing/2014/main" id="{17773963-173A-4B25-9098-816736F69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Single elimination</a:t>
            </a:r>
          </a:p>
          <a:p>
            <a:pPr marL="628650" lvl="1" indent="-285750" eaLnBrk="1" hangingPunct="1">
              <a:spcBef>
                <a:spcPts val="363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Competitor is eliminated from competition after one loss</a:t>
            </a:r>
          </a:p>
          <a:p>
            <a:pPr marL="285750" indent="-285750" eaLnBrk="1" hangingPunct="1">
              <a:spcBef>
                <a:spcPts val="963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</a:p>
          <a:p>
            <a:pPr marL="628650" lvl="1" indent="-285750" eaLnBrk="1" hangingPunct="1">
              <a:spcBef>
                <a:spcPts val="963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Competitors all compete, with only the highest scoring moving onto the next round</a:t>
            </a:r>
          </a:p>
          <a:p>
            <a:pPr marL="285750" indent="-285750" eaLnBrk="1" hangingPunct="1">
              <a:spcBef>
                <a:spcPts val="963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Combination System: Cut-off + Single elimination </a:t>
            </a:r>
          </a:p>
          <a:p>
            <a:pPr marL="628650" lvl="1" indent="-285750" eaLnBrk="1" hangingPunct="1">
              <a:spcBef>
                <a:spcPts val="363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Preliminary &amp; Semi-Final are Cut-off</a:t>
            </a:r>
          </a:p>
          <a:p>
            <a:pPr marL="628650" lvl="1" indent="-285750" eaLnBrk="1" hangingPunct="1">
              <a:spcBef>
                <a:spcPts val="363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Final is Single Elimination</a:t>
            </a:r>
          </a:p>
          <a:p>
            <a:pPr lvl="1" indent="-342900" eaLnBrk="1" hangingPunct="1">
              <a:spcBef>
                <a:spcPts val="363"/>
              </a:spcBef>
              <a:spcAft>
                <a:spcPct val="0"/>
              </a:spcAft>
              <a:buFont typeface="Noto Symbol"/>
              <a:buNone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Font typeface="Noto Symbol"/>
              <a:buNone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Font typeface="Noto Symbol"/>
              <a:buNone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2">
            <a:extLst>
              <a:ext uri="{FF2B5EF4-FFF2-40B4-BE49-F238E27FC236}">
                <a16:creationId xmlns:a16="http://schemas.microsoft.com/office/drawing/2014/main" id="{E8A3545B-201C-4A2D-A0E7-7AE748652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62910F5-7AA3-40A1-B075-2311EBBF4195}" type="slidenum">
              <a:rPr lang="en-US" altLang="en-US" sz="1200" smtClean="0">
                <a:solidFill>
                  <a:srgbClr val="898989"/>
                </a:solidFill>
              </a:rPr>
              <a:pPr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98">
            <a:extLst>
              <a:ext uri="{FF2B5EF4-FFF2-40B4-BE49-F238E27FC236}">
                <a16:creationId xmlns:a16="http://schemas.microsoft.com/office/drawing/2014/main" id="{3D963AD4-301D-4407-9704-F0479B0E1C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Cut-Off Tournament Format: Recognized</a:t>
            </a:r>
          </a:p>
        </p:txBody>
      </p:sp>
      <p:sp>
        <p:nvSpPr>
          <p:cNvPr id="34819" name="Shape 99">
            <a:extLst>
              <a:ext uri="{FF2B5EF4-FFF2-40B4-BE49-F238E27FC236}">
                <a16:creationId xmlns:a16="http://schemas.microsoft.com/office/drawing/2014/main" id="{DD13E48E-6278-46D8-AE3D-2B4E82C6B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406400"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Maximum of three rounds</a:t>
            </a:r>
          </a:p>
          <a:p>
            <a:pPr marL="800100" lvl="2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Preliminary round</a:t>
            </a:r>
          </a:p>
          <a:p>
            <a:pPr marL="800100" lvl="2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Semi-final round</a:t>
            </a:r>
          </a:p>
          <a:p>
            <a:pPr marL="800100" lvl="2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Final round</a:t>
            </a:r>
          </a:p>
          <a:p>
            <a:pPr marL="800100" lvl="2"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20 or more competitors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competition starts from preliminary round</a:t>
            </a:r>
          </a:p>
          <a:p>
            <a:pPr marL="800100" lvl="2" indent="-342900" eaLnBrk="1" hangingPunct="1"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9 to 19 competitors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competition starts from semi-final round</a:t>
            </a:r>
          </a:p>
          <a:p>
            <a:pPr marL="800100" lvl="2" indent="-342900" eaLnBrk="1" hangingPunct="1"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8 or fewer competitors,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competition starts from final round </a:t>
            </a:r>
          </a:p>
        </p:txBody>
      </p:sp>
      <p:sp>
        <p:nvSpPr>
          <p:cNvPr id="34820" name="Slide Number Placeholder 2">
            <a:extLst>
              <a:ext uri="{FF2B5EF4-FFF2-40B4-BE49-F238E27FC236}">
                <a16:creationId xmlns:a16="http://schemas.microsoft.com/office/drawing/2014/main" id="{169F75B3-FBB2-45EF-9F4D-FF87426B4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1EB5EF1-DF9B-4E5F-9C86-3804908D2033}" type="slidenum">
              <a:rPr lang="en-US" altLang="en-US" sz="1200" smtClean="0">
                <a:solidFill>
                  <a:srgbClr val="898989"/>
                </a:solidFill>
              </a:rPr>
              <a:pPr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98">
            <a:extLst>
              <a:ext uri="{FF2B5EF4-FFF2-40B4-BE49-F238E27FC236}">
                <a16:creationId xmlns:a16="http://schemas.microsoft.com/office/drawing/2014/main" id="{D83FDE0C-6E3C-429D-B700-8A989D3C04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Cut-Off Tournament Format: Freestyle</a:t>
            </a:r>
          </a:p>
        </p:txBody>
      </p:sp>
      <p:sp>
        <p:nvSpPr>
          <p:cNvPr id="36867" name="Shape 99">
            <a:extLst>
              <a:ext uri="{FF2B5EF4-FFF2-40B4-BE49-F238E27FC236}">
                <a16:creationId xmlns:a16="http://schemas.microsoft.com/office/drawing/2014/main" id="{E6B04ABC-B35B-4420-A0B2-D3EF06787FD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406400"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of two rounds</a:t>
            </a:r>
          </a:p>
          <a:p>
            <a:pPr marL="800100" lvl="2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Semi-final round</a:t>
            </a:r>
          </a:p>
          <a:p>
            <a:pPr marL="800100" lvl="2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round</a:t>
            </a:r>
          </a:p>
          <a:p>
            <a:pPr marL="800100" lvl="2" indent="-342900" eaLnBrk="1" hangingPunct="1">
              <a:spcAft>
                <a:spcPct val="0"/>
              </a:spcAft>
              <a:buClrTx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or more competitors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competition starts from semi-final round</a:t>
            </a:r>
          </a:p>
          <a:p>
            <a:pPr marL="800100" lvl="2" indent="-342900" eaLnBrk="1" hangingPunct="1">
              <a:spcAft>
                <a:spcPct val="0"/>
              </a:spcAft>
              <a:buClrTx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or fewer competitors,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 starts from final round </a:t>
            </a:r>
          </a:p>
        </p:txBody>
      </p:sp>
      <p:sp>
        <p:nvSpPr>
          <p:cNvPr id="36868" name="Slide Number Placeholder 2">
            <a:extLst>
              <a:ext uri="{FF2B5EF4-FFF2-40B4-BE49-F238E27FC236}">
                <a16:creationId xmlns:a16="http://schemas.microsoft.com/office/drawing/2014/main" id="{5112F84D-7362-4473-9C7F-E3C839585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E05AA0A-6CD9-46CB-98BA-289FCE8F48FF}" type="slidenum">
              <a:rPr lang="en-US" altLang="en-US" sz="1200" smtClean="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06">
            <a:extLst>
              <a:ext uri="{FF2B5EF4-FFF2-40B4-BE49-F238E27FC236}">
                <a16:creationId xmlns:a16="http://schemas.microsoft.com/office/drawing/2014/main" id="{BF20CF33-4CD0-4EA5-9F33-7A4FA8FAE1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Cut-Off Tournament Format, cont.</a:t>
            </a:r>
          </a:p>
        </p:txBody>
      </p:sp>
      <p:sp>
        <p:nvSpPr>
          <p:cNvPr id="38915" name="Shape 107">
            <a:extLst>
              <a:ext uri="{FF2B5EF4-FFF2-40B4-BE49-F238E27FC236}">
                <a16:creationId xmlns:a16="http://schemas.microsoft.com/office/drawing/2014/main" id="{EC40F41F-FEF0-48AE-83DD-5AD37298034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Each contestant performs one or two assigned forms 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Scores are totaled 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Top 50% advance to the semi-final round</a:t>
            </a:r>
          </a:p>
          <a:p>
            <a:pPr lvl="2" indent="-342900" eaLnBrk="1" hangingPunct="1">
              <a:spcBef>
                <a:spcPts val="363"/>
              </a:spcBef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If an odd number, round up (e.g., with 23 contestants, round up to 24, and 12 contestants advance to semi-final round) </a:t>
            </a:r>
          </a:p>
          <a:p>
            <a:pPr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Semi-final round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Each contestant performs one or two assigned forms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8 (Recognized) or 12 (Freestyle) contestants advance to the final round</a:t>
            </a:r>
          </a:p>
          <a:p>
            <a:pPr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Final round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Each contestant performs two assigned forms</a:t>
            </a:r>
          </a:p>
          <a:p>
            <a:pPr lvl="1" indent="-342900" eaLnBrk="1" hangingPunct="1">
              <a:spcBef>
                <a:spcPts val="400"/>
              </a:spcBef>
              <a:spcAft>
                <a:spcPct val="0"/>
              </a:spcAft>
              <a:buClrTx/>
              <a:buSzPct val="9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Top 4 contestants receive medals</a:t>
            </a:r>
          </a:p>
        </p:txBody>
      </p:sp>
      <p:sp>
        <p:nvSpPr>
          <p:cNvPr id="38916" name="Slide Number Placeholder 2">
            <a:extLst>
              <a:ext uri="{FF2B5EF4-FFF2-40B4-BE49-F238E27FC236}">
                <a16:creationId xmlns:a16="http://schemas.microsoft.com/office/drawing/2014/main" id="{3883ED39-2915-4651-BC06-6F9D10605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C524916-52B6-4EFF-A09D-6F243259595B}" type="slidenum">
              <a:rPr lang="en-US" altLang="en-US" sz="1200" smtClean="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14">
            <a:extLst>
              <a:ext uri="{FF2B5EF4-FFF2-40B4-BE49-F238E27FC236}">
                <a16:creationId xmlns:a16="http://schemas.microsoft.com/office/drawing/2014/main" id="{6DB38792-AFED-423D-8306-A3E8966889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Cut-Off Tournament Format, cont.</a:t>
            </a:r>
          </a:p>
        </p:txBody>
      </p:sp>
      <p:sp>
        <p:nvSpPr>
          <p:cNvPr id="40963" name="Shape 115">
            <a:extLst>
              <a:ext uri="{FF2B5EF4-FFF2-40B4-BE49-F238E27FC236}">
                <a16:creationId xmlns:a16="http://schemas.microsoft.com/office/drawing/2014/main" id="{DF0568FE-24E7-43CC-A96F-C3E2F159F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For each round, poomsae are randomly assigned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from the WT list of Compulsory Poomsae for each division</a:t>
            </a:r>
          </a:p>
          <a:p>
            <a:pPr lvl="1" indent="-342900" eaLnBrk="1" hangingPunct="1">
              <a:spcBef>
                <a:spcPts val="363"/>
              </a:spcBef>
              <a:spcAft>
                <a:spcPct val="0"/>
              </a:spcAft>
              <a:buClrTx/>
              <a:buSzPct val="90000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Assignment is done in advance of the competition, and publicized for competitors</a:t>
            </a:r>
          </a:p>
          <a:p>
            <a:pPr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Order of competitors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is randomly determined for the start of the preliminary and semi final rounds</a:t>
            </a:r>
          </a:p>
          <a:p>
            <a:pPr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The final round order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shall be determined by the placement in semi final by lower score to higher score</a:t>
            </a:r>
          </a:p>
          <a:p>
            <a:pPr marL="342900" lvl="2"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For preliminary round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division may be split into groups, with each group judged by different judges</a:t>
            </a:r>
          </a:p>
          <a:p>
            <a:pPr indent="-342900" eaLnBrk="1" hangingPunct="1"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The top four contestants / pairs / teams are </a:t>
            </a:r>
            <a:b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awarded prizes </a:t>
            </a:r>
          </a:p>
          <a:p>
            <a:pPr lvl="1" indent="-342900" eaLnBrk="1" hangingPunct="1">
              <a:spcBef>
                <a:spcPts val="363"/>
              </a:spcBef>
              <a:spcAft>
                <a:spcPct val="0"/>
              </a:spcAft>
              <a:buClrTx/>
              <a:buSzPct val="90000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3rd and 4th places receive bronze medals</a:t>
            </a:r>
          </a:p>
        </p:txBody>
      </p:sp>
      <p:sp>
        <p:nvSpPr>
          <p:cNvPr id="40964" name="Slide Number Placeholder 2">
            <a:extLst>
              <a:ext uri="{FF2B5EF4-FFF2-40B4-BE49-F238E27FC236}">
                <a16:creationId xmlns:a16="http://schemas.microsoft.com/office/drawing/2014/main" id="{6D15C3C6-BFF5-4D64-B282-3BDD22215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6BD90FE-DD7B-49F6-98AF-DAC59283156C}" type="slidenum">
              <a:rPr lang="en-US" altLang="en-US" sz="1200" smtClean="0">
                <a:solidFill>
                  <a:srgbClr val="898989"/>
                </a:solidFill>
              </a:rPr>
              <a:pPr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40">
            <a:extLst>
              <a:ext uri="{FF2B5EF4-FFF2-40B4-BE49-F238E27FC236}">
                <a16:creationId xmlns:a16="http://schemas.microsoft.com/office/drawing/2014/main" id="{36692627-403C-4737-A2A5-405E941C19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marL="24161750" indent="-241617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Duration of Contest</a:t>
            </a:r>
          </a:p>
        </p:txBody>
      </p:sp>
      <p:sp>
        <p:nvSpPr>
          <p:cNvPr id="43011" name="Shape 141">
            <a:extLst>
              <a:ext uri="{FF2B5EF4-FFF2-40B4-BE49-F238E27FC236}">
                <a16:creationId xmlns:a16="http://schemas.microsoft.com/office/drawing/2014/main" id="{09D08BFA-F463-4854-9DD3-C5A91BD53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Recognized Poomsae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Up to 90 seconds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Individual, Pair and Team</a:t>
            </a:r>
            <a:b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Free Style Poomsae 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90 – 100 seconds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Individual, Pair and Mixed Team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Waiting time between Poomsae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Minimum of 30 seconds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Font typeface="Noto Symbol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2">
            <a:extLst>
              <a:ext uri="{FF2B5EF4-FFF2-40B4-BE49-F238E27FC236}">
                <a16:creationId xmlns:a16="http://schemas.microsoft.com/office/drawing/2014/main" id="{B7469C1F-BBE4-4DB6-BE90-32B43B30A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F0BABD-27F4-4F2E-ACBB-30C656960A58}" type="slidenum">
              <a:rPr lang="en-US" altLang="en-US" sz="1200" smtClean="0">
                <a:solidFill>
                  <a:srgbClr val="898989"/>
                </a:solidFill>
              </a:rPr>
              <a:pPr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203">
            <a:extLst>
              <a:ext uri="{FF2B5EF4-FFF2-40B4-BE49-F238E27FC236}">
                <a16:creationId xmlns:a16="http://schemas.microsoft.com/office/drawing/2014/main" id="{3D180799-5541-4B68-B5B3-F92D6A44BE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Decision and Declaration of Winner </a:t>
            </a:r>
          </a:p>
        </p:txBody>
      </p:sp>
      <p:sp>
        <p:nvSpPr>
          <p:cNvPr id="45059" name="Shape 206">
            <a:extLst>
              <a:ext uri="{FF2B5EF4-FFF2-40B4-BE49-F238E27FC236}">
                <a16:creationId xmlns:a16="http://schemas.microsoft.com/office/drawing/2014/main" id="{999E459B-9B42-43B9-B345-791E0DFA5A4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685800" indent="-3937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Final score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is the average of the scores for Accuracy plus the average of the scores for Presentation</a:t>
            </a:r>
          </a:p>
          <a:p>
            <a:pPr marL="1085850" lvl="1" indent="-40005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highest and lowest scores are dropped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before calculating the average</a:t>
            </a:r>
          </a:p>
          <a:p>
            <a:pPr marL="1085850" lvl="1" indent="-40005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If using the three judge format, the highest and lowest score will not be dropped</a:t>
            </a:r>
          </a:p>
          <a:p>
            <a:pPr marL="685800" indent="-393700" eaLnBrk="1" hangingPunct="1">
              <a:spcBef>
                <a:spcPts val="10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Scoreboard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shows the score for Accuracy, Presentation and the Total Score </a:t>
            </a:r>
          </a:p>
          <a:p>
            <a:pPr lvl="2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Penalties, if any, are deducted from the final score</a:t>
            </a:r>
          </a:p>
          <a:p>
            <a:pPr marL="685800" indent="-393700" eaLnBrk="1" hangingPunct="1">
              <a:spcBef>
                <a:spcPct val="0"/>
              </a:spcBef>
              <a:spcAft>
                <a:spcPct val="0"/>
              </a:spcAft>
              <a:buClrTx/>
              <a:buFont typeface="Noto Symbol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2">
            <a:extLst>
              <a:ext uri="{FF2B5EF4-FFF2-40B4-BE49-F238E27FC236}">
                <a16:creationId xmlns:a16="http://schemas.microsoft.com/office/drawing/2014/main" id="{3CFAF983-6AE3-4E99-BDF0-254057131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025CC55-E983-4D3D-99E7-B17A1A782E00}" type="slidenum">
              <a:rPr lang="en-US" altLang="en-US" sz="1200" smtClean="0">
                <a:solidFill>
                  <a:srgbClr val="898989"/>
                </a:solidFill>
              </a:rPr>
              <a:pPr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211">
            <a:extLst>
              <a:ext uri="{FF2B5EF4-FFF2-40B4-BE49-F238E27FC236}">
                <a16:creationId xmlns:a16="http://schemas.microsoft.com/office/drawing/2014/main" id="{9A729890-5D4D-49E6-8BB0-54CBC39174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Decision and Declaration of Winner </a:t>
            </a:r>
          </a:p>
        </p:txBody>
      </p:sp>
      <p:sp>
        <p:nvSpPr>
          <p:cNvPr id="47107" name="Shape 214">
            <a:extLst>
              <a:ext uri="{FF2B5EF4-FFF2-40B4-BE49-F238E27FC236}">
                <a16:creationId xmlns:a16="http://schemas.microsoft.com/office/drawing/2014/main" id="{464D020F-1C1D-48DC-9CE6-3E5988254B4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  <a:buSzPct val="90000"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 any round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the winner is the contestant with the highest total points </a:t>
            </a:r>
          </a:p>
          <a:p>
            <a:pPr indent="-342900" eaLnBrk="1" hangingPunct="1">
              <a:spcBef>
                <a:spcPts val="1075"/>
              </a:spcBef>
              <a:spcAft>
                <a:spcPct val="0"/>
              </a:spcAft>
              <a:buClrTx/>
              <a:buSzPct val="90000"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 case of a tie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the winner is decided based on:</a:t>
            </a:r>
          </a:p>
          <a:p>
            <a:pPr lvl="1" indent="-342900" eaLnBrk="1" hangingPunct="1">
              <a:spcBef>
                <a:spcPts val="1075"/>
              </a:spcBef>
              <a:spcAft>
                <a:spcPct val="0"/>
              </a:spcAft>
              <a:buClrTx/>
              <a:buSzPct val="90000"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Presentation in Recognized Poomsae</a:t>
            </a:r>
          </a:p>
          <a:p>
            <a:pPr lvl="1" indent="-342900" eaLnBrk="1" hangingPunct="1">
              <a:spcBef>
                <a:spcPts val="1075"/>
              </a:spcBef>
              <a:spcAft>
                <a:spcPct val="0"/>
              </a:spcAft>
              <a:buClrTx/>
              <a:buSzPct val="90000"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Technical in Freestyle Poomsae</a:t>
            </a:r>
          </a:p>
          <a:p>
            <a:pPr lvl="1" indent="-342900" eaLnBrk="1" hangingPunct="1">
              <a:spcBef>
                <a:spcPts val="1075"/>
              </a:spcBef>
              <a:spcAft>
                <a:spcPct val="0"/>
              </a:spcAft>
              <a:buClrTx/>
              <a:buSzPct val="90000"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Freestyle in Mixed Poomsae</a:t>
            </a:r>
          </a:p>
          <a:p>
            <a:pPr indent="-342900" eaLnBrk="1" hangingPunct="1">
              <a:spcBef>
                <a:spcPts val="1075"/>
              </a:spcBef>
              <a:spcAft>
                <a:spcPct val="0"/>
              </a:spcAft>
              <a:buClrTx/>
              <a:buSzPct val="90000"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If still tied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the dropped high and low scores are added back in</a:t>
            </a:r>
          </a:p>
          <a:p>
            <a:pPr indent="-342900" eaLnBrk="1" hangingPunct="1">
              <a:spcBef>
                <a:spcPts val="1075"/>
              </a:spcBef>
              <a:spcAft>
                <a:spcPct val="0"/>
              </a:spcAft>
              <a:buClrTx/>
              <a:buSzPct val="90000"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If still tied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, a rematch is conducted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The rematch consists of one compulsory Poomsae designated by the Tournament Committee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In case of tie, the highest point total with high and low scores added in shall be the winner</a:t>
            </a:r>
          </a:p>
        </p:txBody>
      </p:sp>
      <p:sp>
        <p:nvSpPr>
          <p:cNvPr id="47108" name="Slide Number Placeholder 2">
            <a:extLst>
              <a:ext uri="{FF2B5EF4-FFF2-40B4-BE49-F238E27FC236}">
                <a16:creationId xmlns:a16="http://schemas.microsoft.com/office/drawing/2014/main" id="{910B34F8-3844-4C3D-B050-B3B3BC9CD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7D5860D-280F-48DC-81C0-8AA6169EBE17}" type="slidenum">
              <a:rPr lang="en-US" altLang="en-US" sz="1200" smtClean="0">
                <a:solidFill>
                  <a:srgbClr val="898989"/>
                </a:solidFill>
              </a:rPr>
              <a:pPr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559">
            <a:extLst>
              <a:ext uri="{FF2B5EF4-FFF2-40B4-BE49-F238E27FC236}">
                <a16:creationId xmlns:a16="http://schemas.microsoft.com/office/drawing/2014/main" id="{9D8C9A54-9987-405F-A9A0-0304A6081F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Kyeong-go Penalties</a:t>
            </a:r>
          </a:p>
        </p:txBody>
      </p:sp>
      <p:sp>
        <p:nvSpPr>
          <p:cNvPr id="49155" name="Shape 560">
            <a:extLst>
              <a:ext uri="{FF2B5EF4-FFF2-40B4-BE49-F238E27FC236}">
                <a16:creationId xmlns:a16="http://schemas.microsoft.com/office/drawing/2014/main" id="{74BB89E1-4F11-4DB8-A86F-31DE7F3B8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Referee declares any penalties for prohibited acts</a:t>
            </a:r>
          </a:p>
          <a:p>
            <a:pPr indent="-342900" eaLnBrk="1" hangingPunct="1">
              <a:spcBef>
                <a:spcPts val="10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Kyeong-go penalties include:</a:t>
            </a:r>
          </a:p>
          <a:p>
            <a:pPr lvl="1" indent="-341313" eaLnBrk="1" hangingPunct="1">
              <a:spcBef>
                <a:spcPts val="10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Uttering undesirable remarks or any misconduct on the part of a contestant or a coach 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Any act that intentionally interferes with another competitor, coach or official 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If a competitor is assessed two Kyeong-go deductions, they are declared loser on penalties </a:t>
            </a:r>
          </a:p>
        </p:txBody>
      </p:sp>
      <p:sp>
        <p:nvSpPr>
          <p:cNvPr id="49156" name="Slide Number Placeholder 2">
            <a:extLst>
              <a:ext uri="{FF2B5EF4-FFF2-40B4-BE49-F238E27FC236}">
                <a16:creationId xmlns:a16="http://schemas.microsoft.com/office/drawing/2014/main" id="{E6B227C3-5CD4-41B6-B335-75EFF7E7C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A01F5B-C9E6-4071-A5AC-9BB0D221653B}" type="slidenum">
              <a:rPr lang="en-US" altLang="en-US" sz="1200" smtClean="0">
                <a:solidFill>
                  <a:srgbClr val="898989"/>
                </a:solidFill>
              </a:rPr>
              <a:pPr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F231FF87-AB79-47A3-923F-160BEC99E3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Yellow Card Procedure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EC8D9E76-7056-4288-B72C-72F67B1A389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Only the Center Referee may give a Yellow Card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Other referees may </a:t>
            </a:r>
            <a:r>
              <a:rPr lang="en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 the Center Referee to give a Yellow Card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First, Kyeong-go for misconduct should always be given before the Yellow Card is shown</a:t>
            </a:r>
            <a:endParaRPr lang="en-CA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If the bad behavior continues, the referee gives a second Kyeong-go, and raises a Yellow Card</a:t>
            </a:r>
          </a:p>
          <a:p>
            <a:pPr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extreme misconduct, referee may raise the Yellow Card after giving the first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Kyeong-go</a:t>
            </a:r>
            <a:endParaRPr lang="en-US" altLang="en-US" sz="20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268582BA-4157-429F-8F98-94912A35CA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68313" indent="-11113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A3D584EF-53D4-4DE6-8A0E-857E2FBC0941}" type="slidenum">
              <a:rPr lang="en-US" altLang="en-US" sz="900" smtClean="0">
                <a:solidFill>
                  <a:schemeClr val="tx1"/>
                </a:solidFill>
              </a:rPr>
              <a:pPr algn="l" eaLnBrk="0" hangingPunct="0"/>
              <a:t>29</a:t>
            </a:fld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51205" name="Date Placeholder 3">
            <a:extLst>
              <a:ext uri="{FF2B5EF4-FFF2-40B4-BE49-F238E27FC236}">
                <a16:creationId xmlns:a16="http://schemas.microsoft.com/office/drawing/2014/main" id="{7F90B2C1-ED33-4B89-ADF4-C2E9938D3E7A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7010400" y="61880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B7833A6A-3599-4828-8E9A-A5BADB89D0B3}" type="datetime1">
              <a:rPr lang="en-US" altLang="en-US" sz="1200">
                <a:solidFill>
                  <a:srgbClr val="898989"/>
                </a:solidFill>
              </a:rPr>
              <a:pPr algn="r" eaLnBrk="1" hangingPunct="1"/>
              <a:t>2/19/2020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3F64697-8026-492B-9DEB-BC4C278382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Today’s Schedule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065AB57-9602-4460-BB49-3E9E2823E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  <a:p>
            <a:pPr lvl="1"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Poomsae</a:t>
            </a:r>
          </a:p>
          <a:p>
            <a:pPr lvl="1"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Demonstration Team</a:t>
            </a:r>
          </a:p>
          <a:p>
            <a:pPr lvl="1"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</a:p>
          <a:p>
            <a:pPr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Basic Movements</a:t>
            </a:r>
            <a:endParaRPr lang="en-US" altLang="en-US" sz="20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Poomsae Details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~video clips</a:t>
            </a:r>
            <a:endParaRPr lang="en-US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Scoring Practice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~video clips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4EA845C-2C62-4829-9A6A-724027C18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2E9BD90-2E5B-49D3-9AF3-7964D8858038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C51BFEC1-12B4-4B0E-8855-35F67CB073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Yellow Card Procedure: Post Match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40870F54-579B-4487-9609-268AEAF4FA9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Center Referee fills out the Yellow Card Report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Any other referee who advised on the Yellow Card must also contribute to the report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Yellow Card Report is given to the Referee Chair for review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Tournament Committee convenes an Extraordinary Sanctions Committee (ESC)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 members: Referee, Coach, Athlete, Tournament Committee, Technical Delegate/Official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Referee and other involved parties are called by the ESC to give a report and answer questions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ESC makes a recommendation on sanctions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USATKD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makes a final decision on sanctions based on the ESC report.</a:t>
            </a:r>
          </a:p>
        </p:txBody>
      </p:sp>
      <p:sp>
        <p:nvSpPr>
          <p:cNvPr id="53252" name="Slide Number Placeholder 4">
            <a:extLst>
              <a:ext uri="{FF2B5EF4-FFF2-40B4-BE49-F238E27FC236}">
                <a16:creationId xmlns:a16="http://schemas.microsoft.com/office/drawing/2014/main" id="{3F0A2CFB-CD50-4AA0-82C0-EC5A4FA24A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68313" indent="-11113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F5FD24BC-39D5-4839-8BB0-B32867345091}" type="slidenum">
              <a:rPr lang="en-US" altLang="en-US" sz="900" smtClean="0">
                <a:solidFill>
                  <a:schemeClr val="tx1"/>
                </a:solidFill>
              </a:rPr>
              <a:pPr algn="l" eaLnBrk="0" hangingPunct="0"/>
              <a:t>30</a:t>
            </a:fld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53253" name="Date Placeholder 3">
            <a:extLst>
              <a:ext uri="{FF2B5EF4-FFF2-40B4-BE49-F238E27FC236}">
                <a16:creationId xmlns:a16="http://schemas.microsoft.com/office/drawing/2014/main" id="{AD40DACA-5D3E-46BC-B47D-0B8D6C9DCFF4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7010400" y="61880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40B1591F-A15D-4069-A708-3749CA1FA539}" type="datetime1">
              <a:rPr lang="en-US" altLang="en-US" sz="1200">
                <a:solidFill>
                  <a:srgbClr val="898989"/>
                </a:solidFill>
              </a:rPr>
              <a:pPr algn="r" eaLnBrk="1" hangingPunct="1"/>
              <a:t>2/19/2020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>
            <a:extLst>
              <a:ext uri="{FF2B5EF4-FFF2-40B4-BE49-F238E27FC236}">
                <a16:creationId xmlns:a16="http://schemas.microsoft.com/office/drawing/2014/main" id="{7D739D26-6AFA-4CAF-9E0F-C84639FA059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Subtitle 5">
            <a:extLst>
              <a:ext uri="{FF2B5EF4-FFF2-40B4-BE49-F238E27FC236}">
                <a16:creationId xmlns:a16="http://schemas.microsoft.com/office/drawing/2014/main" id="{B937CF09-CEBE-4E54-A15F-0546391386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800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Recognized Poomsae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0E7B0DC5-CC66-41F3-8272-823021B295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880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0BB7645B-06F2-4421-A891-2BA31CCA8821}" type="slidenum">
              <a:rPr lang="en-US" altLang="en-US" sz="1200" smtClean="0">
                <a:solidFill>
                  <a:srgbClr val="898989"/>
                </a:solidFill>
              </a:rPr>
              <a:pPr algn="l" eaLnBrk="0" hangingPunct="0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68">
            <a:extLst>
              <a:ext uri="{FF2B5EF4-FFF2-40B4-BE49-F238E27FC236}">
                <a16:creationId xmlns:a16="http://schemas.microsoft.com/office/drawing/2014/main" id="{E64D7FCE-BD3D-4AB4-AA2D-2DF3C57781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marL="24161750" indent="-241617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Compulsory Poomsae (Black Belts)</a:t>
            </a:r>
          </a:p>
        </p:txBody>
      </p:sp>
      <p:sp>
        <p:nvSpPr>
          <p:cNvPr id="55299" name="Slide Number Placeholder 2">
            <a:extLst>
              <a:ext uri="{FF2B5EF4-FFF2-40B4-BE49-F238E27FC236}">
                <a16:creationId xmlns:a16="http://schemas.microsoft.com/office/drawing/2014/main" id="{8943E19F-E1BF-4AE6-8D57-478E581B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7E244DF-F16B-4502-8696-22A2021308F6}" type="slidenum">
              <a:rPr lang="en-US" altLang="en-US" sz="1200" smtClean="0">
                <a:solidFill>
                  <a:srgbClr val="898989"/>
                </a:solidFill>
              </a:rPr>
              <a:pPr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5300" name="Picture 6">
            <a:extLst>
              <a:ext uri="{FF2B5EF4-FFF2-40B4-BE49-F238E27FC236}">
                <a16:creationId xmlns:a16="http://schemas.microsoft.com/office/drawing/2014/main" id="{A4900930-4CA7-475E-B088-CA7AC9B5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901825"/>
            <a:ext cx="57721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77">
            <a:extLst>
              <a:ext uri="{FF2B5EF4-FFF2-40B4-BE49-F238E27FC236}">
                <a16:creationId xmlns:a16="http://schemas.microsoft.com/office/drawing/2014/main" id="{CD918D56-C388-432D-BAF8-4B8B0D16F4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marL="24161750" indent="-241617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Compulsory Poomsae (Color Belts)</a:t>
            </a:r>
          </a:p>
        </p:txBody>
      </p:sp>
      <p:sp>
        <p:nvSpPr>
          <p:cNvPr id="57347" name="Slide Number Placeholder 2">
            <a:extLst>
              <a:ext uri="{FF2B5EF4-FFF2-40B4-BE49-F238E27FC236}">
                <a16:creationId xmlns:a16="http://schemas.microsoft.com/office/drawing/2014/main" id="{A31A21FD-2128-4952-8A64-91029D19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62BB1CB-49A7-4809-B9F0-5657106171F4}" type="slidenum">
              <a:rPr lang="en-US" altLang="en-US" sz="1200" smtClean="0">
                <a:solidFill>
                  <a:srgbClr val="898989"/>
                </a:solidFill>
              </a:rPr>
              <a:pPr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A705A880-942F-473B-81A0-AE4D424C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057400"/>
            <a:ext cx="66405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4E166AA-7CE3-42CC-9910-8A40CD93F7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Principles of Sport Poomsae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8B6D9570-E1CD-405C-9DEF-79D5BEB9BF2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Low (“arae”) is below the waist</a:t>
            </a:r>
          </a:p>
          <a:p>
            <a:pPr lvl="1" indent="-215900" eaLnBrk="1" hangingPunct="1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Blocks and strikes to this area should start from above the shoulder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Middle (“momtong”) is between the waist and the top of the shoulders</a:t>
            </a:r>
          </a:p>
          <a:p>
            <a:pPr lvl="1" indent="-215900" eaLnBrk="1" hangingPunct="1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Blocks and strikes to this area should start from between the eyes and waist.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High (“olgul”) is above the shoulders to the top of the head</a:t>
            </a:r>
          </a:p>
          <a:p>
            <a:pPr lvl="1" indent="-215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Blocks and strikes to this area should start at or below the waist</a:t>
            </a:r>
          </a:p>
        </p:txBody>
      </p:sp>
      <p:sp>
        <p:nvSpPr>
          <p:cNvPr id="59396" name="Slide Number Placeholder 1">
            <a:extLst>
              <a:ext uri="{FF2B5EF4-FFF2-40B4-BE49-F238E27FC236}">
                <a16:creationId xmlns:a16="http://schemas.microsoft.com/office/drawing/2014/main" id="{1AE7A21A-5C29-4BA8-8BD6-5B496AD69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625BEE8-3718-46AC-A1EF-900E2681A7DD}" type="slidenum">
              <a:rPr lang="en-US" altLang="en-US" sz="1200" smtClean="0">
                <a:solidFill>
                  <a:srgbClr val="898989"/>
                </a:solidFill>
              </a:rPr>
              <a:pPr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BC06A94A-6255-4F21-81B5-187FFE12D1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Principles of Sport Poomsae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E8666BA1-AFA0-45D1-945D-6AA11965B6F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Outside to inside techniques end at the centerline of the body</a:t>
            </a:r>
          </a:p>
          <a:p>
            <a:pPr lvl="2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ea typeface="ヒラギノ角ゴ Pro W3"/>
                <a:cs typeface="ヒラギノ角ゴ Pro W3"/>
              </a:rPr>
              <a:t>Middle block (inside block)</a:t>
            </a:r>
          </a:p>
          <a:p>
            <a:pPr lvl="2" eaLnBrk="1" hangingPunct="1">
              <a:spcAft>
                <a:spcPts val="60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ea typeface="ヒラギノ角ゴ Pro W3"/>
                <a:cs typeface="ヒラギノ角ゴ Pro W3"/>
              </a:rPr>
              <a:t>Reverse knife hand strike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Inside to outside techniques end at the outer edge of the body</a:t>
            </a:r>
          </a:p>
          <a:p>
            <a:pPr lvl="2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ea typeface="ヒラギノ角ゴ Pro W3"/>
                <a:cs typeface="ヒラギノ角ゴ Pro W3"/>
              </a:rPr>
              <a:t>Side blocks (outside block)</a:t>
            </a:r>
          </a:p>
          <a:p>
            <a:pPr lvl="2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ea typeface="ヒラギノ角ゴ Pro W3"/>
                <a:cs typeface="ヒラギノ角ゴ Pro W3"/>
              </a:rPr>
              <a:t>Knife hand guarding block (single or double)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Blocks are performed with the blocking hand on the outside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Strikes are performed with the striking hand on the inside</a:t>
            </a:r>
          </a:p>
          <a:p>
            <a:pPr lvl="2" eaLnBrk="1" hangingPunct="1">
              <a:spcAft>
                <a:spcPts val="600"/>
              </a:spcAft>
              <a:buClrTx/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1444" name="Slide Number Placeholder 1">
            <a:extLst>
              <a:ext uri="{FF2B5EF4-FFF2-40B4-BE49-F238E27FC236}">
                <a16:creationId xmlns:a16="http://schemas.microsoft.com/office/drawing/2014/main" id="{F1E062E5-181B-4374-BB83-46B1378BF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2416AC1-610B-4441-9065-E01C128CF044}" type="slidenum">
              <a:rPr lang="en-US" altLang="en-US" sz="1200" smtClean="0">
                <a:solidFill>
                  <a:srgbClr val="898989"/>
                </a:solidFill>
              </a:rPr>
              <a:pPr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626E825-412E-4602-96CD-A7AF12101A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Principles of Sport Poomsae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15382A83-1F70-4A6C-AF1E-BE00A8008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poomsae begin and end in about the same spot (within one foot’s length)</a:t>
            </a:r>
          </a:p>
          <a:p>
            <a:pPr lvl="1" indent="-215900" eaLnBrk="1" hangingPunct="1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Exception may be made for Keumgang and Jitae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Audible breathing or hissing results in a deduction </a:t>
            </a:r>
          </a:p>
          <a:p>
            <a:pPr lvl="1" indent="-215900" eaLnBrk="1" hangingPunct="1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general, breathe in through the nose and out through the mouth</a:t>
            </a:r>
          </a:p>
          <a:p>
            <a:pPr eaLnBrk="1" hangingPunct="1"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feet should </a:t>
            </a:r>
            <a:r>
              <a:rPr lang="en-US" altLang="en-US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not</a:t>
            </a: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move in an inward-to-outward “swinging” motion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head should remain level and not bob up and down between stances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492" name="Slide Number Placeholder 1">
            <a:extLst>
              <a:ext uri="{FF2B5EF4-FFF2-40B4-BE49-F238E27FC236}">
                <a16:creationId xmlns:a16="http://schemas.microsoft.com/office/drawing/2014/main" id="{758F16A4-1A63-4388-9FF5-1B589A0F6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92B88F8-B4F6-4A41-9167-F81D94C798AD}" type="slidenum">
              <a:rPr lang="en-US" altLang="en-US" sz="1200" smtClean="0">
                <a:solidFill>
                  <a:srgbClr val="898989"/>
                </a:solidFill>
              </a:rPr>
              <a:pPr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E32D0688-1456-469B-A8AF-EFD007E566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Principles of Sport Poomsae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55FACB01-C4FC-4141-BC3B-A9F31CEACC8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stances, the knee is bent to just cover the tip of the toes (from the competitor’s perspective)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Kicking is always to a realistic target</a:t>
            </a:r>
          </a:p>
          <a:p>
            <a:pPr lvl="1" indent="-215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First choice is to the </a:t>
            </a: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head </a:t>
            </a: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— area between the nose and mouth </a:t>
            </a:r>
          </a:p>
          <a:p>
            <a:pPr lvl="1" indent="-215900" eaLnBrk="1" hangingPunct="1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Second choice is to the </a:t>
            </a: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body </a:t>
            </a: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— the solar plexus</a:t>
            </a:r>
          </a:p>
          <a:p>
            <a:pPr lvl="1" indent="-215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some Poomsae, a specific other target is defined; for example:</a:t>
            </a:r>
          </a:p>
          <a:p>
            <a:pPr lvl="2" eaLnBrk="1" hangingPunct="1"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Low side kick in Koryo, or double front kicks in Taegeuk 8</a:t>
            </a:r>
          </a:p>
        </p:txBody>
      </p:sp>
      <p:sp>
        <p:nvSpPr>
          <p:cNvPr id="65540" name="Slide Number Placeholder 1">
            <a:extLst>
              <a:ext uri="{FF2B5EF4-FFF2-40B4-BE49-F238E27FC236}">
                <a16:creationId xmlns:a16="http://schemas.microsoft.com/office/drawing/2014/main" id="{6331D637-53C1-4200-8ACD-106B052C9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AF1C041-980C-402B-8112-03340433F940}" type="slidenum">
              <a:rPr lang="en-US" altLang="en-US" sz="1200" smtClean="0">
                <a:solidFill>
                  <a:srgbClr val="898989"/>
                </a:solidFill>
              </a:rPr>
              <a:pPr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E4481C20-DC88-42CF-9111-4D0DB4BA04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Principles of Sport Poomsae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4E05ACB-4C26-48DD-AD1A-6D73AF391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Fists should remain closed (or open) during the entire movement</a:t>
            </a:r>
          </a:p>
          <a:p>
            <a:pPr eaLnBrk="1" hangingPunct="1"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fist and wrist should be straight — not bent up or down</a:t>
            </a:r>
          </a:p>
          <a:p>
            <a:pPr eaLnBrk="1" hangingPunct="1"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Hands and feet should complete their movements at the same time</a:t>
            </a:r>
          </a:p>
          <a:p>
            <a:pPr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Transitions between movements should be on the balls of the feet</a:t>
            </a:r>
          </a:p>
        </p:txBody>
      </p:sp>
      <p:sp>
        <p:nvSpPr>
          <p:cNvPr id="67588" name="Slide Number Placeholder 1">
            <a:extLst>
              <a:ext uri="{FF2B5EF4-FFF2-40B4-BE49-F238E27FC236}">
                <a16:creationId xmlns:a16="http://schemas.microsoft.com/office/drawing/2014/main" id="{9646E24C-2E3B-43D6-8458-2F15DCF4C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01EE8C6-826D-4A90-AADF-FB2F4CF39C87}" type="slidenum">
              <a:rPr lang="en-US" altLang="en-US" sz="1200" smtClean="0">
                <a:solidFill>
                  <a:srgbClr val="898989"/>
                </a:solidFill>
              </a:rPr>
              <a:pPr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195">
            <a:extLst>
              <a:ext uri="{FF2B5EF4-FFF2-40B4-BE49-F238E27FC236}">
                <a16:creationId xmlns:a16="http://schemas.microsoft.com/office/drawing/2014/main" id="{74C98351-5C31-4EE8-8AEE-1E766FC3BB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Scoring Criteria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2514C9C6-6BCD-4525-813E-F320974F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70ECE2-E89F-48D2-8DEE-B1B8CAFBCFB7}" type="slidenum">
              <a:rPr lang="en-US" altLang="en-US" sz="1200" smtClean="0">
                <a:solidFill>
                  <a:srgbClr val="898989"/>
                </a:solidFill>
              </a:rPr>
              <a:pPr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98" name="Shape 198">
            <a:extLst>
              <a:ext uri="{FF2B5EF4-FFF2-40B4-BE49-F238E27FC236}">
                <a16:creationId xmlns:a16="http://schemas.microsoft.com/office/drawing/2014/main" id="{F4182F21-1704-43F3-98C0-FEA5072C141B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2057400"/>
          <a:ext cx="5943600" cy="4286251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Details of Scoring Criteria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Points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 rowSpan="3"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Accuracy </a:t>
                      </a:r>
                      <a:b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(4.0 Points)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Accuracy of details of each</a:t>
                      </a: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Poomsae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4.0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Accuracy of basic movements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Balance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 rowSpan="3"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Presentation </a:t>
                      </a:r>
                      <a:b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(6.0 Points)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Speed and power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Rhythm &amp; Tempo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Expression of energy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37931725" indent="-37474525" eaLnBrk="0" hangingPunct="0"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0385F55-4ABB-4C4D-91BF-4B45743FA3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Rules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A9413-9F45-4F31-B4E6-438452599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Duties of a Referee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Poomsae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Recognized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Poomsae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Freestyle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Poomsae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Required Techniques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Demonstration Team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</a:p>
          <a:p>
            <a:pPr marL="152400" indent="0">
              <a:buClrTx/>
              <a:buFont typeface="Noto Symbol"/>
              <a:buNone/>
              <a:defRPr/>
            </a:pPr>
            <a:endParaRPr 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C683EF8-29AE-4FE8-8003-88C13BA532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A25E770-5FDA-4BAD-A746-B38B05F0A868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440">
            <a:extLst>
              <a:ext uri="{FF2B5EF4-FFF2-40B4-BE49-F238E27FC236}">
                <a16:creationId xmlns:a16="http://schemas.microsoft.com/office/drawing/2014/main" id="{0325ACC3-1E43-47B6-9502-362740FAF4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Scoring Criteria</a:t>
            </a:r>
          </a:p>
        </p:txBody>
      </p:sp>
      <p:sp>
        <p:nvSpPr>
          <p:cNvPr id="71683" name="Shape 441">
            <a:extLst>
              <a:ext uri="{FF2B5EF4-FFF2-40B4-BE49-F238E27FC236}">
                <a16:creationId xmlns:a16="http://schemas.microsoft.com/office/drawing/2014/main" id="{0804CE96-D4EC-41A5-A64A-245F66A77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is scored as the competitor performs the Poomsae </a:t>
            </a:r>
          </a:p>
          <a:p>
            <a:pPr indent="-342900" eaLnBrk="1" hangingPunct="1">
              <a:spcBef>
                <a:spcPts val="10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criteria are scored after the completion of the Poomsae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This is similar to the “old way” — but don’t include accuracy errors, as they have already been penalized</a:t>
            </a:r>
          </a:p>
        </p:txBody>
      </p:sp>
      <p:sp>
        <p:nvSpPr>
          <p:cNvPr id="71684" name="Slide Number Placeholder 2">
            <a:extLst>
              <a:ext uri="{FF2B5EF4-FFF2-40B4-BE49-F238E27FC236}">
                <a16:creationId xmlns:a16="http://schemas.microsoft.com/office/drawing/2014/main" id="{70BEA99C-595C-4C0B-81B9-701CC314C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1446F8E-3CAA-4858-86C0-BD13B245CADA}" type="slidenum">
              <a:rPr lang="en-US" altLang="en-US" sz="1200" smtClean="0">
                <a:solidFill>
                  <a:srgbClr val="898989"/>
                </a:solidFill>
              </a:rPr>
              <a:pPr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431">
            <a:extLst>
              <a:ext uri="{FF2B5EF4-FFF2-40B4-BE49-F238E27FC236}">
                <a16:creationId xmlns:a16="http://schemas.microsoft.com/office/drawing/2014/main" id="{1AF09ED7-9252-431F-AF48-911FFD9246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Poomsae Score Sheet </a:t>
            </a:r>
          </a:p>
        </p:txBody>
      </p:sp>
      <p:sp>
        <p:nvSpPr>
          <p:cNvPr id="73731" name="Slide Number Placeholder 2">
            <a:extLst>
              <a:ext uri="{FF2B5EF4-FFF2-40B4-BE49-F238E27FC236}">
                <a16:creationId xmlns:a16="http://schemas.microsoft.com/office/drawing/2014/main" id="{C3ED69F9-F0D6-420D-AF97-5E2367C3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B9A7A86-892E-484E-8518-35AC1264E3B0}" type="slidenum">
              <a:rPr lang="en-US" altLang="en-US" sz="1200" smtClean="0">
                <a:solidFill>
                  <a:srgbClr val="898989"/>
                </a:solidFill>
              </a:rPr>
              <a:pPr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960180-BF30-43C6-A458-585E5C386C57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037708"/>
          <a:ext cx="7391410" cy="3962405"/>
        </p:xfrm>
        <a:graphic>
          <a:graphicData uri="http://schemas.openxmlformats.org/drawingml/2006/table">
            <a:tbl>
              <a:tblPr>
                <a:tableStyleId>{51AFFC26-4DA0-4A3D-8B44-674369883D02}</a:tableStyleId>
              </a:tblPr>
              <a:tblGrid>
                <a:gridCol w="288244">
                  <a:extLst>
                    <a:ext uri="{9D8B030D-6E8A-4147-A177-3AD203B41FA5}">
                      <a16:colId xmlns:a16="http://schemas.microsoft.com/office/drawing/2014/main" val="1011693990"/>
                    </a:ext>
                  </a:extLst>
                </a:gridCol>
                <a:gridCol w="1502986">
                  <a:extLst>
                    <a:ext uri="{9D8B030D-6E8A-4147-A177-3AD203B41FA5}">
                      <a16:colId xmlns:a16="http://schemas.microsoft.com/office/drawing/2014/main" val="948821184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621314726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4246576804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4065227188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2564873464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492994759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1411780699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2916316108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4261566475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3794686058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4258632042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706935891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2717549521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2403864803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877685634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3165414275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573121326"/>
                    </a:ext>
                  </a:extLst>
                </a:gridCol>
                <a:gridCol w="494132">
                  <a:extLst>
                    <a:ext uri="{9D8B030D-6E8A-4147-A177-3AD203B41FA5}">
                      <a16:colId xmlns:a16="http://schemas.microsoft.com/office/drawing/2014/main" val="4098735163"/>
                    </a:ext>
                  </a:extLst>
                </a:gridCol>
              </a:tblGrid>
              <a:tr h="25134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Competitor: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Ring #: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Round:       Preliminary     Semi-Final     Final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95993"/>
                  </a:ext>
                </a:extLst>
              </a:tr>
              <a:tr h="251347">
                <a:tc gridSpan="19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Division: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58547"/>
                  </a:ext>
                </a:extLst>
              </a:tr>
              <a:tr h="25134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Judge's Name: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Signature: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Date: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5571"/>
                  </a:ext>
                </a:extLst>
              </a:tr>
              <a:tr h="25134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Poomsae #1: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01422"/>
                  </a:ext>
                </a:extLst>
              </a:tr>
              <a:tr h="4879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Accuracy (4.0)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Accuracy in Basic movements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rowSpan="3" gridSpan="16"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Add deductions, subtract from 4.0. Record Accuracy score is Score box (Use / for 0.1 &amp; ( ) for 0.3).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Score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3177532"/>
                  </a:ext>
                </a:extLst>
              </a:tr>
              <a:tr h="487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Accuracy in Individual Movements of Poomsae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52538"/>
                  </a:ext>
                </a:extLst>
              </a:tr>
              <a:tr h="251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Balance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01439"/>
                  </a:ext>
                </a:extLst>
              </a:tr>
              <a:tr h="2513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Presentation (6.0)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Power &amp; Speed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2984021"/>
                  </a:ext>
                </a:extLst>
              </a:tr>
              <a:tr h="724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Coordination of Rhythm &amp; Tempo / Softness &amp; Power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71508"/>
                  </a:ext>
                </a:extLst>
              </a:tr>
              <a:tr h="251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Expression of Energy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42530"/>
                  </a:ext>
                </a:extLst>
              </a:tr>
              <a:tr h="251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Total Presentation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997027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 gridSpan="17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Total Accuracy + Presentation (10.0)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1817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449">
            <a:extLst>
              <a:ext uri="{FF2B5EF4-FFF2-40B4-BE49-F238E27FC236}">
                <a16:creationId xmlns:a16="http://schemas.microsoft.com/office/drawing/2014/main" id="{DEA3975A-8B9B-4FF0-8DE4-8AD987EAF1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Scoring Criteria: Accuracy</a:t>
            </a:r>
          </a:p>
        </p:txBody>
      </p:sp>
      <p:sp>
        <p:nvSpPr>
          <p:cNvPr id="75779" name="Shape 450">
            <a:extLst>
              <a:ext uri="{FF2B5EF4-FFF2-40B4-BE49-F238E27FC236}">
                <a16:creationId xmlns:a16="http://schemas.microsoft.com/office/drawing/2014/main" id="{EB27020F-B9E7-4D92-8749-1C2D2232D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Accuracy accounts for </a:t>
            </a: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of the total score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Subtract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0.1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minor errors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Use a slash mark (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 /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) to indicate each error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“Correct technique performed incorrectly”</a:t>
            </a:r>
          </a:p>
          <a:p>
            <a:pPr lvl="3" indent="-228600" eaLnBrk="1" hangingPunct="1">
              <a:spcBef>
                <a:spcPts val="363"/>
              </a:spcBef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Bent wrist, sloppy stance, slight imbalance etc. </a:t>
            </a:r>
          </a:p>
          <a:p>
            <a:pPr lvl="1" indent="-341313" eaLnBrk="1" hangingPunct="1">
              <a:spcBef>
                <a:spcPts val="10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Subtract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0.3 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severe errors 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Use an “O” to indicate each error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mistakes in execution</a:t>
            </a:r>
          </a:p>
          <a:p>
            <a:pPr lvl="3" indent="-228600" eaLnBrk="1" hangingPunct="1">
              <a:spcBef>
                <a:spcPts val="363"/>
              </a:spcBef>
              <a:spcAft>
                <a:spcPct val="0"/>
              </a:spcAft>
              <a:buClrTx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No Kiyap, extra Kiyap, extra technique, incorrect technique, looking the wrong direction, not returning to starting point (except Keumgang, Jitae), etc.</a:t>
            </a:r>
          </a:p>
        </p:txBody>
      </p:sp>
      <p:sp>
        <p:nvSpPr>
          <p:cNvPr id="75780" name="Slide Number Placeholder 2">
            <a:extLst>
              <a:ext uri="{FF2B5EF4-FFF2-40B4-BE49-F238E27FC236}">
                <a16:creationId xmlns:a16="http://schemas.microsoft.com/office/drawing/2014/main" id="{CEE89949-A46D-4692-A4D6-2239D73F5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98101B2-D955-4955-8402-5B4159F7432C}" type="slidenum">
              <a:rPr lang="en-US" altLang="en-US" sz="1200" smtClean="0">
                <a:solidFill>
                  <a:srgbClr val="898989"/>
                </a:solidFill>
              </a:rPr>
              <a:pPr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505">
            <a:extLst>
              <a:ext uri="{FF2B5EF4-FFF2-40B4-BE49-F238E27FC236}">
                <a16:creationId xmlns:a16="http://schemas.microsoft.com/office/drawing/2014/main" id="{7A12780E-D6C8-411D-A097-260FB7980E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Examples of Minor Deductions</a:t>
            </a:r>
          </a:p>
        </p:txBody>
      </p:sp>
      <p:sp>
        <p:nvSpPr>
          <p:cNvPr id="77827" name="Shape 506">
            <a:extLst>
              <a:ext uri="{FF2B5EF4-FFF2-40B4-BE49-F238E27FC236}">
                <a16:creationId xmlns:a16="http://schemas.microsoft.com/office/drawing/2014/main" id="{C423B67F-B7E7-4E1D-8C52-95FAD7975C0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– 0.1 minor deductions for technical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Incorrect angle of feet in stances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Poor chamber or recoil of kicks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Blocking past midline of body (when midline is the target)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Incorrect motion (for correct technique)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Slightly poor balance (if it affects the accuracy of the movement)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Kicking with wrong part of foot 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Hand wrapped around elbow strike (fingers should be straight)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Incorrect thumb placement</a:t>
            </a:r>
          </a:p>
        </p:txBody>
      </p:sp>
      <p:sp>
        <p:nvSpPr>
          <p:cNvPr id="77828" name="Slide Number Placeholder 2">
            <a:extLst>
              <a:ext uri="{FF2B5EF4-FFF2-40B4-BE49-F238E27FC236}">
                <a16:creationId xmlns:a16="http://schemas.microsoft.com/office/drawing/2014/main" id="{6A59AB99-3724-492E-8F7C-6641FDE9F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D1A5CE5-B0E7-459E-ABF6-D3F70F12F01A}" type="slidenum">
              <a:rPr lang="en-US" altLang="en-US" sz="1200" smtClean="0">
                <a:solidFill>
                  <a:srgbClr val="898989"/>
                </a:solidFill>
              </a:rPr>
              <a:pPr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hape 514">
            <a:extLst>
              <a:ext uri="{FF2B5EF4-FFF2-40B4-BE49-F238E27FC236}">
                <a16:creationId xmlns:a16="http://schemas.microsoft.com/office/drawing/2014/main" id="{8D3DF7EC-5318-41A4-9155-69AEAC6BEE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Examples of Minor Deductions</a:t>
            </a:r>
          </a:p>
        </p:txBody>
      </p:sp>
      <p:sp>
        <p:nvSpPr>
          <p:cNvPr id="79875" name="Shape 515">
            <a:extLst>
              <a:ext uri="{FF2B5EF4-FFF2-40B4-BE49-F238E27FC236}">
                <a16:creationId xmlns:a16="http://schemas.microsoft.com/office/drawing/2014/main" id="{210AAEE8-60BC-4ADB-A7C7-369E222DEA9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– 0.1 minor deductions for technical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Incorrect number of motions (dongjak) in one sequence (poom)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Stance and hand technique do not finish at the same time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Blocking / striking not at the realistic target height (e.g., groin, solar plexus, philtrum)</a:t>
            </a:r>
          </a:p>
          <a:p>
            <a:pPr lvl="1" indent="-341313" eaLnBrk="1" hangingPunct="1">
              <a:spcBef>
                <a:spcPts val="10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Blocking motion starts on inside of opposite  arm rather than outside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Striking motion starts from outside of opposite arm rather than inside</a:t>
            </a: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  <a:buFont typeface="Noto Symbol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lide Number Placeholder 2">
            <a:extLst>
              <a:ext uri="{FF2B5EF4-FFF2-40B4-BE49-F238E27FC236}">
                <a16:creationId xmlns:a16="http://schemas.microsoft.com/office/drawing/2014/main" id="{589F50E9-4E9A-4661-B52C-F7120B45D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34098B7-BF66-45BB-B663-E2B79C603970}" type="slidenum">
              <a:rPr lang="en-US" altLang="en-US" sz="1200" smtClean="0">
                <a:solidFill>
                  <a:srgbClr val="898989"/>
                </a:solidFill>
              </a:rPr>
              <a:pPr/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523">
            <a:extLst>
              <a:ext uri="{FF2B5EF4-FFF2-40B4-BE49-F238E27FC236}">
                <a16:creationId xmlns:a16="http://schemas.microsoft.com/office/drawing/2014/main" id="{22E52356-707E-41BF-80F0-DEEB29830F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Examples of 0.1 Deductions</a:t>
            </a:r>
          </a:p>
        </p:txBody>
      </p:sp>
      <p:sp>
        <p:nvSpPr>
          <p:cNvPr id="81923" name="Shape 524">
            <a:extLst>
              <a:ext uri="{FF2B5EF4-FFF2-40B4-BE49-F238E27FC236}">
                <a16:creationId xmlns:a16="http://schemas.microsoft.com/office/drawing/2014/main" id="{D117CEBA-C95B-4F28-B449-7D5F8D7F618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Important!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minor mistake is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a – 0.1 deduction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No maximum deduction for the same error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Deductions for presentation (what to consider while formulating score)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Slight hesitations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Lack of rhythm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Lack of alternating relaxation and tension 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Lack of flexibility and grace</a:t>
            </a:r>
          </a:p>
          <a:p>
            <a:pPr lvl="1" indent="-341313" eaLnBrk="1" hangingPunct="1">
              <a:spcBef>
                <a:spcPts val="438"/>
              </a:spcBef>
              <a:spcAft>
                <a:spcPts val="60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Incorrect or unkempt uniform</a:t>
            </a: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  <a:buFont typeface="Noto Symbol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Slide Number Placeholder 2">
            <a:extLst>
              <a:ext uri="{FF2B5EF4-FFF2-40B4-BE49-F238E27FC236}">
                <a16:creationId xmlns:a16="http://schemas.microsoft.com/office/drawing/2014/main" id="{14D72540-23E3-4D51-AEA1-46C9EC7A2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8418755-BD05-4BC2-854A-9AD3CBFE9AE3}" type="slidenum">
              <a:rPr lang="en-US" altLang="en-US" sz="1200" smtClean="0">
                <a:solidFill>
                  <a:srgbClr val="898989"/>
                </a:solidFill>
              </a:rPr>
              <a:pPr/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532">
            <a:extLst>
              <a:ext uri="{FF2B5EF4-FFF2-40B4-BE49-F238E27FC236}">
                <a16:creationId xmlns:a16="http://schemas.microsoft.com/office/drawing/2014/main" id="{6EE48DB7-9819-4F9A-A290-0CB852C0DE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Examples of Major Deductions </a:t>
            </a:r>
          </a:p>
        </p:txBody>
      </p:sp>
      <p:sp>
        <p:nvSpPr>
          <p:cNvPr id="83971" name="Shape 533">
            <a:extLst>
              <a:ext uri="{FF2B5EF4-FFF2-40B4-BE49-F238E27FC236}">
                <a16:creationId xmlns:a16="http://schemas.microsoft.com/office/drawing/2014/main" id="{D9F07839-611B-44AF-82BD-9E0A948AA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– 0.3 major deductions for technical</a:t>
            </a:r>
          </a:p>
          <a:p>
            <a:pPr lvl="1" indent="-341313" eaLnBrk="1" hangingPunct="1">
              <a:spcBef>
                <a:spcPts val="10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Wrong or omitted movement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Missed Kiyap or Kiyap at the wrong movement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Ending position differs from the starting position by more than a one foot 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Exceptions: Keumgang, Jitae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Unnecessary foot noise in stance or stepping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Confusion or pausing for more than 3 seconds during performance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Stamping movement performed without enough power and sound</a:t>
            </a:r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4C2B54F7-2EAE-4BFF-8008-E5C31E376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D847963-FA98-4107-A6A6-D5EF80249AE1}" type="slidenum">
              <a:rPr lang="en-US" altLang="en-US" sz="1200" smtClean="0">
                <a:solidFill>
                  <a:srgbClr val="898989"/>
                </a:solidFill>
              </a:rPr>
              <a:pPr/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532">
            <a:extLst>
              <a:ext uri="{FF2B5EF4-FFF2-40B4-BE49-F238E27FC236}">
                <a16:creationId xmlns:a16="http://schemas.microsoft.com/office/drawing/2014/main" id="{0A39755E-450B-48C6-BE56-0BF729570D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Examples of Major Deductions </a:t>
            </a:r>
          </a:p>
        </p:txBody>
      </p:sp>
      <p:sp>
        <p:nvSpPr>
          <p:cNvPr id="86019" name="Shape 533">
            <a:extLst>
              <a:ext uri="{FF2B5EF4-FFF2-40B4-BE49-F238E27FC236}">
                <a16:creationId xmlns:a16="http://schemas.microsoft.com/office/drawing/2014/main" id="{5036B46A-2FBE-47C1-B646-31B02C0E30D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– 0.3 major deductions for technical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Looking in the wrong direction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Significant loss of balance in performing a movement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2">
            <a:extLst>
              <a:ext uri="{FF2B5EF4-FFF2-40B4-BE49-F238E27FC236}">
                <a16:creationId xmlns:a16="http://schemas.microsoft.com/office/drawing/2014/main" id="{73743A10-9BE0-417F-9B84-2621BE1BA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50169C9-59B8-47E7-812B-0DE9B3976743}" type="slidenum">
              <a:rPr lang="en-US" altLang="en-US" sz="1200" smtClean="0">
                <a:solidFill>
                  <a:srgbClr val="898989"/>
                </a:solidFill>
              </a:rPr>
              <a:pPr/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541">
            <a:extLst>
              <a:ext uri="{FF2B5EF4-FFF2-40B4-BE49-F238E27FC236}">
                <a16:creationId xmlns:a16="http://schemas.microsoft.com/office/drawing/2014/main" id="{CD913158-8271-4E55-B473-511988B370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Examples of Major Deductions </a:t>
            </a:r>
          </a:p>
        </p:txBody>
      </p:sp>
      <p:sp>
        <p:nvSpPr>
          <p:cNvPr id="88067" name="Shape 542">
            <a:extLst>
              <a:ext uri="{FF2B5EF4-FFF2-40B4-BE49-F238E27FC236}">
                <a16:creationId xmlns:a16="http://schemas.microsoft.com/office/drawing/2014/main" id="{EF985C67-092D-4F62-853E-E8E4CDFA6EE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Major deductions for presentation (what to consider while formulating score)</a:t>
            </a:r>
          </a:p>
          <a:p>
            <a:pPr lvl="1" indent="-341313" eaLnBrk="1" hangingPunct="1">
              <a:spcBef>
                <a:spcPts val="10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Eye focus or breathing not corresponding to the movement of motion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Lack of fluency in movement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Movements show lack of flexibility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Lack of energy or force</a:t>
            </a:r>
          </a:p>
        </p:txBody>
      </p:sp>
      <p:sp>
        <p:nvSpPr>
          <p:cNvPr id="88068" name="Slide Number Placeholder 2">
            <a:extLst>
              <a:ext uri="{FF2B5EF4-FFF2-40B4-BE49-F238E27FC236}">
                <a16:creationId xmlns:a16="http://schemas.microsoft.com/office/drawing/2014/main" id="{8B97E8EE-848F-4A25-AFA6-DCF191DE7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7A0C651-4E7B-4C8B-A573-57187BDD37EB}" type="slidenum">
              <a:rPr lang="en-US" altLang="en-US" sz="1200" smtClean="0">
                <a:solidFill>
                  <a:srgbClr val="898989"/>
                </a:solidFill>
              </a:rPr>
              <a:pPr/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553">
            <a:extLst>
              <a:ext uri="{FF2B5EF4-FFF2-40B4-BE49-F238E27FC236}">
                <a16:creationId xmlns:a16="http://schemas.microsoft.com/office/drawing/2014/main" id="{D25F8D4D-E05C-4E0C-9D24-1AE059C8AF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Other Major Deductions</a:t>
            </a:r>
          </a:p>
        </p:txBody>
      </p:sp>
      <p:sp>
        <p:nvSpPr>
          <p:cNvPr id="90115" name="Shape 550">
            <a:extLst>
              <a:ext uri="{FF2B5EF4-FFF2-40B4-BE49-F238E27FC236}">
                <a16:creationId xmlns:a16="http://schemas.microsoft.com/office/drawing/2014/main" id="{37D2FDFC-DC45-4272-A3F7-FB736CCA7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Crossing the boundary line (– 0.3)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Exceeding the time limit (– 0.3)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These should be determined by the recorders’ table</a:t>
            </a:r>
          </a:p>
          <a:p>
            <a:pPr lvl="2" indent="-342900" eaLnBrk="1" hangingPunct="1">
              <a:spcAft>
                <a:spcPct val="0"/>
              </a:spcAft>
              <a:buClrTx/>
              <a:buSzPct val="90000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Referee may bring any such violations to recorder’s attention </a:t>
            </a:r>
          </a:p>
          <a:p>
            <a:pPr lvl="2" indent="-342900" eaLnBrk="1" hangingPunct="1">
              <a:spcAft>
                <a:spcPct val="0"/>
              </a:spcAft>
              <a:buClrTx/>
              <a:buSzPct val="90000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These deductions are taken off the final form score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  <a:buSzPct val="90000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Restart (– 0.6) </a:t>
            </a:r>
          </a:p>
          <a:p>
            <a:pPr lvl="1" indent="-34290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Forgive any accuracy mistake before restarting, then take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0.6 off from accuracy</a:t>
            </a:r>
          </a:p>
          <a:p>
            <a:pPr lvl="2" indent="-342900" eaLnBrk="1" hangingPunct="1"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i.e., After restarting, accuracy score should start with 3.4. 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  <a:buSzPct val="90000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Slide Number Placeholder 2">
            <a:extLst>
              <a:ext uri="{FF2B5EF4-FFF2-40B4-BE49-F238E27FC236}">
                <a16:creationId xmlns:a16="http://schemas.microsoft.com/office/drawing/2014/main" id="{3462791E-9255-4C77-8C27-6A406F6D2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241806B-F433-48E1-8BB0-2B360C65F4BA}" type="slidenum">
              <a:rPr lang="en-US" altLang="en-US" sz="1200" smtClean="0">
                <a:solidFill>
                  <a:srgbClr val="898989"/>
                </a:solidFill>
              </a:rPr>
              <a:pPr/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F08F5BF0-8D30-48E6-B8BE-7D2474056B2C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ubtitle 5">
            <a:extLst>
              <a:ext uri="{FF2B5EF4-FFF2-40B4-BE49-F238E27FC236}">
                <a16:creationId xmlns:a16="http://schemas.microsoft.com/office/drawing/2014/main" id="{EE06B059-410F-4A1D-B5DA-7F4CD49F00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800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Duties of a Referee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408">
            <a:extLst>
              <a:ext uri="{FF2B5EF4-FFF2-40B4-BE49-F238E27FC236}">
                <a16:creationId xmlns:a16="http://schemas.microsoft.com/office/drawing/2014/main" id="{EA10166E-396B-45CD-B6B5-C10D9C4A0A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Slow Movements - 5 seconds movements</a:t>
            </a: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F21A8019-6B2B-4B8C-9516-050D42D4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E6E3042-BF4F-45C7-9C65-729A5D3BD1C9}" type="slidenum">
              <a:rPr lang="en-US" altLang="en-US" sz="1200" smtClean="0">
                <a:solidFill>
                  <a:srgbClr val="898989"/>
                </a:solidFill>
              </a:rPr>
              <a:pPr/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BD53A8-AFC8-42E0-B45F-BF09C89D5DD8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073275"/>
          <a:ext cx="6934200" cy="4208462"/>
        </p:xfrm>
        <a:graphic>
          <a:graphicData uri="http://schemas.openxmlformats.org/drawingml/2006/table">
            <a:tbl>
              <a:tblPr firstRow="1" bandRow="1">
                <a:tableStyleId>{51AFFC26-4DA0-4A3D-8B44-674369883D02}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 err="1"/>
                        <a:t>Poomsae</a:t>
                      </a:r>
                      <a:endParaRPr lang="en-US" sz="12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Stance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Action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Taegeuk</a:t>
                      </a:r>
                      <a:r>
                        <a:rPr lang="en-US" sz="1400" dirty="0"/>
                        <a:t> 6 Jang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Naranhi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Arae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hecho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Taegeuk</a:t>
                      </a:r>
                      <a:r>
                        <a:rPr lang="en-US" sz="1400" dirty="0"/>
                        <a:t> 7 Jang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Moa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Bojumeok</a:t>
                      </a:r>
                      <a:endParaRPr lang="en-US" sz="14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Keumgang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Naranhi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Arae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hecho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Pyongwon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Naranhi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Naranhi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Sonnal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arae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hecho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Tongmilgi</a:t>
                      </a:r>
                      <a:endParaRPr lang="en-US" sz="14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Shipjin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Naranhi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Dwitkubi-Apkubi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Apkubi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Juchum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Juchum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Hwangso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Fist opened twisting inward,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Pyonsonkkeut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opeo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tzireugi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Bawimilgi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Sonnal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arae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hecho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Arae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hecho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r>
                        <a:rPr lang="en-US" sz="1400" dirty="0"/>
                        <a:t> (straightening)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Chonkwon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Moa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Dwitkubi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Beom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Nalgae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pyogi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Sonnal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wesantul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/>
                        <a:t>Taesanmilgi</a:t>
                      </a:r>
                      <a:endParaRPr lang="en-US" sz="14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416">
            <a:extLst>
              <a:ext uri="{FF2B5EF4-FFF2-40B4-BE49-F238E27FC236}">
                <a16:creationId xmlns:a16="http://schemas.microsoft.com/office/drawing/2014/main" id="{92FEBB55-4ADF-4A2F-A0F6-D17683F2BD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Slow Movements - 8 seconds movements</a:t>
            </a:r>
          </a:p>
        </p:txBody>
      </p:sp>
      <p:sp>
        <p:nvSpPr>
          <p:cNvPr id="94211" name="Slide Number Placeholder 2">
            <a:extLst>
              <a:ext uri="{FF2B5EF4-FFF2-40B4-BE49-F238E27FC236}">
                <a16:creationId xmlns:a16="http://schemas.microsoft.com/office/drawing/2014/main" id="{9C725023-67ED-414F-AF18-F07A8733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D93D878-0F1C-44B7-85E6-A5E59F6EC0D3}" type="slidenum">
              <a:rPr lang="en-US" altLang="en-US" sz="1200" smtClean="0">
                <a:solidFill>
                  <a:srgbClr val="898989"/>
                </a:solidFill>
              </a:rPr>
              <a:pPr/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B7720B-1374-4372-8047-F7953EC1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10475"/>
              </p:ext>
            </p:extLst>
          </p:nvPr>
        </p:nvGraphicFramePr>
        <p:xfrm>
          <a:off x="990600" y="2074863"/>
          <a:ext cx="7162800" cy="2196356"/>
        </p:xfrm>
        <a:graphic>
          <a:graphicData uri="http://schemas.openxmlformats.org/drawingml/2006/table">
            <a:tbl>
              <a:tblPr firstRow="1" bandRow="1">
                <a:tableStyleId>{51AFFC26-4DA0-4A3D-8B44-674369883D02}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Poomsae</a:t>
                      </a:r>
                      <a:endParaRPr lang="en-US" sz="14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Stance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Action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r>
                        <a:rPr lang="en-US" sz="1400" dirty="0" err="1"/>
                        <a:t>Taegeuk</a:t>
                      </a:r>
                      <a:r>
                        <a:rPr lang="en-US" sz="1400" dirty="0"/>
                        <a:t> 8 Jang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Apkubi</a:t>
                      </a:r>
                      <a:endParaRPr lang="en-US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Dangkyo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teok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jireugi</a:t>
                      </a:r>
                      <a:endParaRPr lang="en-US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r>
                        <a:rPr lang="en-US" sz="1400" dirty="0" err="1"/>
                        <a:t>Keumgang</a:t>
                      </a:r>
                      <a:endParaRPr lang="en-US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Hakdari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seogi</a:t>
                      </a:r>
                      <a:endParaRPr lang="en-US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Keumgang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037">
                <a:tc>
                  <a:txBody>
                    <a:bodyPr/>
                    <a:lstStyle/>
                    <a:p>
                      <a:r>
                        <a:rPr lang="en-US" sz="1400" dirty="0" err="1"/>
                        <a:t>Jitae</a:t>
                      </a:r>
                      <a:endParaRPr lang="en-US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sz="1400" dirty="0" err="1"/>
                        <a:t>Apkubi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Dwitkubi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Apkubi</a:t>
                      </a:r>
                      <a:endParaRPr lang="en-US" sz="1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err="1"/>
                        <a:t>Olgul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r>
                        <a:rPr lang="en-US" sz="1400" dirty="0"/>
                        <a:t> followed by </a:t>
                      </a:r>
                      <a:r>
                        <a:rPr lang="en-US" sz="1400" dirty="0" err="1"/>
                        <a:t>momtong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baro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jireugi</a:t>
                      </a:r>
                      <a:endParaRPr lang="en-US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err="1"/>
                        <a:t>Momtong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bakkat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makki</a:t>
                      </a:r>
                      <a:endParaRPr lang="en-US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err="1"/>
                        <a:t>Olgumakki</a:t>
                      </a:r>
                      <a:endParaRPr lang="en-US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458">
            <a:extLst>
              <a:ext uri="{FF2B5EF4-FFF2-40B4-BE49-F238E27FC236}">
                <a16:creationId xmlns:a16="http://schemas.microsoft.com/office/drawing/2014/main" id="{047B2752-C4E6-4E70-BFD7-15BB5FFE9A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Scoring Criteria: Presentation</a:t>
            </a:r>
          </a:p>
        </p:txBody>
      </p:sp>
      <p:sp>
        <p:nvSpPr>
          <p:cNvPr id="96259" name="Shape 459">
            <a:extLst>
              <a:ext uri="{FF2B5EF4-FFF2-40B4-BE49-F238E27FC236}">
                <a16:creationId xmlns:a16="http://schemas.microsoft.com/office/drawing/2014/main" id="{80F3E471-CA37-427D-AFA2-4DB5838A85A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Presentation accounts for </a:t>
            </a: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of the total score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2.0 is perfect, not realistically attainable </a:t>
            </a:r>
            <a:b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(so don’t use it)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Guideline: Think of 1.4 as an average score for a world class competitor for each category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1.7 – 1.9  Excellent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1.4 – 1.6  Very Good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1.1 – 1.3  Good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0.8 – 1.0  Fair</a:t>
            </a:r>
          </a:p>
          <a:p>
            <a:pPr lvl="2" indent="-342900" eaLnBrk="1" hangingPunct="1">
              <a:spcAft>
                <a:spcPct val="0"/>
              </a:spcAft>
              <a:buClrTx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0.5 – 0.7  Poor 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Circle the score for each of the three categories</a:t>
            </a:r>
          </a:p>
        </p:txBody>
      </p:sp>
      <p:sp>
        <p:nvSpPr>
          <p:cNvPr id="96260" name="Slide Number Placeholder 2">
            <a:extLst>
              <a:ext uri="{FF2B5EF4-FFF2-40B4-BE49-F238E27FC236}">
                <a16:creationId xmlns:a16="http://schemas.microsoft.com/office/drawing/2014/main" id="{6480D59A-1E4A-4AA2-B3C9-9CB196351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5627EAE-BB9E-486A-B769-9F00DC9D57B0}" type="slidenum">
              <a:rPr lang="en-US" altLang="en-US" sz="1200" smtClean="0">
                <a:solidFill>
                  <a:srgbClr val="898989"/>
                </a:solidFill>
              </a:rPr>
              <a:pPr/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498">
            <a:extLst>
              <a:ext uri="{FF2B5EF4-FFF2-40B4-BE49-F238E27FC236}">
                <a16:creationId xmlns:a16="http://schemas.microsoft.com/office/drawing/2014/main" id="{5E656BE3-5200-45AF-AFF8-E3BCDA1A8C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Coordinator Procedure</a:t>
            </a:r>
          </a:p>
        </p:txBody>
      </p:sp>
      <p:sp>
        <p:nvSpPr>
          <p:cNvPr id="98307" name="Text Placeholder 2">
            <a:extLst>
              <a:ext uri="{FF2B5EF4-FFF2-40B4-BE49-F238E27FC236}">
                <a16:creationId xmlns:a16="http://schemas.microsoft.com/office/drawing/2014/main" id="{5BA3FFAE-29DD-4A04-9A29-05F4BBDC4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One Poomsae</a:t>
            </a:r>
          </a:p>
          <a:p>
            <a:pPr>
              <a:lnSpc>
                <a:spcPct val="150000"/>
              </a:lnSpc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Two Poomsae</a:t>
            </a:r>
          </a:p>
          <a:p>
            <a:pPr>
              <a:lnSpc>
                <a:spcPct val="150000"/>
              </a:lnSpc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Single Elimination</a:t>
            </a:r>
          </a:p>
          <a:p>
            <a:pPr>
              <a:lnSpc>
                <a:spcPct val="150000"/>
              </a:lnSpc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Slide Number Placeholder 2">
            <a:extLst>
              <a:ext uri="{FF2B5EF4-FFF2-40B4-BE49-F238E27FC236}">
                <a16:creationId xmlns:a16="http://schemas.microsoft.com/office/drawing/2014/main" id="{90380394-EB61-43EF-907B-6284C3D72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4E3ED71-C393-4245-979C-EFA5607FB6EE}" type="slidenum">
              <a:rPr lang="en-US" altLang="en-US" sz="1200" smtClean="0">
                <a:solidFill>
                  <a:srgbClr val="898989"/>
                </a:solidFill>
              </a:rPr>
              <a:pPr/>
              <a:t>53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4">
            <a:extLst>
              <a:ext uri="{FF2B5EF4-FFF2-40B4-BE49-F238E27FC236}">
                <a16:creationId xmlns:a16="http://schemas.microsoft.com/office/drawing/2014/main" id="{36C71A6C-ECF2-4010-9C3F-FF9C41D4157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Subtitle 5">
            <a:extLst>
              <a:ext uri="{FF2B5EF4-FFF2-40B4-BE49-F238E27FC236}">
                <a16:creationId xmlns:a16="http://schemas.microsoft.com/office/drawing/2014/main" id="{FF1DF6C1-C418-4B4B-A332-038B740D0D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800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Freestyle Poomsae</a:t>
            </a: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AC48F908-8553-4FEC-90B3-E3B27862A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880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B3E21340-5293-4239-93BA-83C96186080E}" type="slidenum">
              <a:rPr lang="en-US" altLang="en-US" sz="1200" smtClean="0">
                <a:solidFill>
                  <a:srgbClr val="898989"/>
                </a:solidFill>
              </a:rPr>
              <a:pPr algn="l" eaLnBrk="0" hangingPunct="0"/>
              <a:t>54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577">
            <a:extLst>
              <a:ext uri="{FF2B5EF4-FFF2-40B4-BE49-F238E27FC236}">
                <a16:creationId xmlns:a16="http://schemas.microsoft.com/office/drawing/2014/main" id="{AFD648F0-49EA-45BB-953B-14DA661AEE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Freestyle Poomsae</a:t>
            </a:r>
          </a:p>
        </p:txBody>
      </p:sp>
      <p:sp>
        <p:nvSpPr>
          <p:cNvPr id="94211" name="Shape 578">
            <a:extLst>
              <a:ext uri="{FF2B5EF4-FFF2-40B4-BE49-F238E27FC236}">
                <a16:creationId xmlns:a16="http://schemas.microsoft.com/office/drawing/2014/main" id="{060144D6-6A6C-4151-8689-0688CF0BB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Duration: </a:t>
            </a:r>
          </a:p>
          <a:p>
            <a:pPr lvl="1" indent="-342900" eaLnBrk="1" hangingPunct="1">
              <a:spcBef>
                <a:spcPct val="0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90 – 100 seconds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Competition area: 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 and Pair: 10m x 10m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Mixed Team: 12m x 12m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  <a:buFont typeface="Noto Symbol" charset="0"/>
              <a:buChar char="▪"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Must perform with music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music: Disqualification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words allowed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it has words: Disqualification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Font typeface="Noto Symbol" charset="0"/>
              <a:buNone/>
              <a:defRPr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Font typeface="Noto Symbol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0" name="Slide Number Placeholder 2">
            <a:extLst>
              <a:ext uri="{FF2B5EF4-FFF2-40B4-BE49-F238E27FC236}">
                <a16:creationId xmlns:a16="http://schemas.microsoft.com/office/drawing/2014/main" id="{0C30218F-F470-47BD-8BF8-432B313A6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67DA86D-71E7-43D1-92B8-C3D43E925E02}" type="slidenum">
              <a:rPr lang="en-US" altLang="en-US" sz="1200" smtClean="0">
                <a:solidFill>
                  <a:srgbClr val="898989"/>
                </a:solidFill>
              </a:rPr>
              <a:pPr/>
              <a:t>55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602">
            <a:extLst>
              <a:ext uri="{FF2B5EF4-FFF2-40B4-BE49-F238E27FC236}">
                <a16:creationId xmlns:a16="http://schemas.microsoft.com/office/drawing/2014/main" id="{66593E09-012A-4600-91F2-5FBA3041A0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Freestyle Poomsae Scoring Criteria</a:t>
            </a:r>
          </a:p>
        </p:txBody>
      </p:sp>
      <p:sp>
        <p:nvSpPr>
          <p:cNvPr id="103427" name="Slide Number Placeholder 4">
            <a:extLst>
              <a:ext uri="{FF2B5EF4-FFF2-40B4-BE49-F238E27FC236}">
                <a16:creationId xmlns:a16="http://schemas.microsoft.com/office/drawing/2014/main" id="{3602E36E-1027-4035-99ED-B4176915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678EE8C-04EC-43E1-B9BA-586173EAAF71}" type="slidenum">
              <a:rPr lang="en-US" altLang="en-US" sz="1200" smtClean="0">
                <a:solidFill>
                  <a:srgbClr val="898989"/>
                </a:solidFill>
              </a:rPr>
              <a:pPr/>
              <a:t>56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C04098-4852-4C95-B8DA-D17ED8119CC9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057400"/>
          <a:ext cx="6629400" cy="4419598"/>
        </p:xfrm>
        <a:graphic>
          <a:graphicData uri="http://schemas.openxmlformats.org/drawingml/2006/table">
            <a:tbl>
              <a:tblPr firstRow="1" firstCol="1" bandRow="1" bandCol="1">
                <a:tableStyleId>{51AFFC26-4DA0-4A3D-8B44-674369883D02}</a:tableStyleId>
              </a:tblPr>
              <a:tblGrid>
                <a:gridCol w="203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Scoring Criteria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Details of Scoring Criteria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Points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12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Technical Skills (6.0)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of difficulty of foot techniques (5.0)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Jumping side Kick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kicks in a jump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Gradient of spins in a spin kick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Kyorugi</a:t>
                      </a:r>
                      <a:r>
                        <a:rPr lang="en-US" sz="1100" dirty="0">
                          <a:effectLst/>
                        </a:rPr>
                        <a:t> style consecutive kicks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Acrobatic kicking technique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7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Basic Movements &amp; Practicability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12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Presentation (4.0)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Creativeness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Harmony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Expression of energy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 and choreography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71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 Points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36500F9E-E67E-4530-8E6D-C670F296AC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Jumping Side Kick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3C087-A066-431F-8E29-CC468B96C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be performed by entire team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Scoring Guideline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0.3 – 0.5  Kick line below the belt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0.5 – 0.7  Kick line chest level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0.7 – 0.9  Kick line collarbone and higher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is it a 0?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Land before kick is performed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Jump Side Kick not preformed by all team members </a:t>
            </a:r>
          </a:p>
          <a:p>
            <a:pPr lvl="3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Pairs and Team only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 indent="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/>
              <a:buNone/>
              <a:defRPr/>
            </a:pPr>
            <a:endParaRPr lang="en-US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13A8EAA-5207-41DC-88F5-7401A0CEE9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978EE0E-CFE8-44C7-B89F-092EC0B97B2B}" type="slidenum">
              <a:rPr lang="en-US" altLang="en-US" sz="1200" smtClean="0">
                <a:solidFill>
                  <a:srgbClr val="898989"/>
                </a:solidFill>
              </a:rPr>
              <a:pPr/>
              <a:t>57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A0090F7E-C72E-484C-B87D-B812290040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Multiple Kicks in a Jump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C76B1-6020-4568-A2DB-009682BBB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Jumping front kick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Scoring Guideline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0.3 – 0.5  3 Kicks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0.5 – 0.7  4 Kicks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0.7 – 0.9  5 or more Kicks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is it a 0?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Any kick except Ap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Chagi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Fewer than 3 kicks above the waist with 80% extension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 indent="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/>
              <a:buNone/>
              <a:defRPr/>
            </a:pPr>
            <a:endParaRPr lang="en-US" dirty="0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DE24FF44-76B0-4832-AE0E-6482480661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951D07A-A7D7-4574-BAE5-784CA2C429CD}" type="slidenum">
              <a:rPr lang="en-US" altLang="en-US" sz="1200" smtClean="0">
                <a:solidFill>
                  <a:srgbClr val="898989"/>
                </a:solidFill>
              </a:rPr>
              <a:pPr/>
              <a:t>58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A0144324-13B5-419A-A92C-A27EAF7CF4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Gradient of spins in a spin kick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B0E3C-DD42-4465-AF93-0838ACF1C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Jump spinning kick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Scoring Guideline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0.3 – 0.5  360 – 540 degree Kick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0.5 – 0.7  720 degree Kick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0.7 – 0.9  900 degree or more Kick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is it a 0?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there is no spin in the air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 indent="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/>
              <a:buNone/>
              <a:defRPr/>
            </a:pPr>
            <a:endParaRPr lang="en-US" dirty="0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9E44B640-6D17-466F-ACE4-98E85F92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6774B08-4565-47F3-9939-DC43FD72B133}" type="slidenum">
              <a:rPr lang="en-US" altLang="en-US" sz="1200" smtClean="0">
                <a:solidFill>
                  <a:srgbClr val="898989"/>
                </a:solidFill>
              </a:rPr>
              <a:pPr/>
              <a:t>59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FE62B63-E4B9-4667-B975-00A94F0C71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3185E0FB-9E44-4299-924E-3E228369C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Mission</a:t>
            </a:r>
          </a:p>
          <a:p>
            <a:pPr lvl="1" indent="-215900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develop USATKD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Referees at all levels through education, standardization and practical application</a:t>
            </a:r>
          </a:p>
          <a:p>
            <a:pPr lvl="1" indent="-215900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certify and promote referees using a systematic approach based on participation and merit</a:t>
            </a:r>
          </a:p>
          <a:p>
            <a:pPr lvl="1" indent="-215900">
              <a:spcBef>
                <a:spcPts val="438"/>
              </a:spcBef>
              <a:spcAft>
                <a:spcPts val="60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ensure a fair competition environment for athletes in pursuit of competitive excellence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6564A22-3AE8-4290-9C54-A6D9F73715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CAB935C-9A9B-48CD-9BAF-9E9CA853B8E0}" type="slidenum">
              <a:rPr lang="en-US" altLang="en-US" sz="1200" smtClean="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5961B11E-80DB-4AC4-A357-5F9A847C32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Kyorugi Style Consecutive Kicks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6EEC9-E4D6-4C35-84A0-B6CCDC341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start with 3-5 bouncing steps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Scoring Guideline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0.3 – 0.5  Poor performance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0.5 – 0.7  Average performance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0.7 – 0.9  Excellent performance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is it a 0?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Missing 3-5 bounces before the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Kyurogi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style consecutive kicks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 indent="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/>
              <a:buNone/>
              <a:defRPr/>
            </a:pPr>
            <a:endParaRPr lang="en-US" dirty="0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A667D886-7D78-4DFE-B185-BB36046B90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F50312D-B697-4BDE-B58D-44829CF4B36B}" type="slidenum">
              <a:rPr lang="en-US" altLang="en-US" sz="1200" smtClean="0">
                <a:solidFill>
                  <a:srgbClr val="898989"/>
                </a:solidFill>
              </a:rPr>
              <a:pPr/>
              <a:t>60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9AB4C2B-2788-4ED9-AEFE-4D8EC89FEA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Acrobatic Kicking Technique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DE529-2136-4C50-BC8C-6D2E2CDFD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Horizontal axis of rotation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Scoring Guideline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0.3 – 0.5  Poor performance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0.5 – 0.7  Average performance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0.7 – 0.9  Excellent performance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is it a 0?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a horizontal axis of rotation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kick in the direction of rotation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Hands touch the floor</a:t>
            </a:r>
          </a:p>
          <a:p>
            <a:pPr lvl="2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 charset="0"/>
              <a:buChar char="▪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 indent="0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  <a:buFont typeface="Noto Symbol"/>
              <a:buNone/>
              <a:defRPr/>
            </a:pPr>
            <a:endParaRPr lang="en-US" dirty="0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E6C9FC7B-45C5-4263-9E6C-D13881888C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D51E49B-7EED-4514-94F3-5D9AD422A657}" type="slidenum">
              <a:rPr lang="en-US" altLang="en-US" sz="1200" smtClean="0">
                <a:solidFill>
                  <a:srgbClr val="898989"/>
                </a:solidFill>
              </a:rPr>
              <a:pPr/>
              <a:t>61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hape 626">
            <a:extLst>
              <a:ext uri="{FF2B5EF4-FFF2-40B4-BE49-F238E27FC236}">
                <a16:creationId xmlns:a16="http://schemas.microsoft.com/office/drawing/2014/main" id="{3C1051AB-C9F1-4401-A533-5AB09020E0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Mandatory Stances</a:t>
            </a:r>
          </a:p>
        </p:txBody>
      </p:sp>
      <p:sp>
        <p:nvSpPr>
          <p:cNvPr id="110595" name="Shape 627">
            <a:extLst>
              <a:ext uri="{FF2B5EF4-FFF2-40B4-BE49-F238E27FC236}">
                <a16:creationId xmlns:a16="http://schemas.microsoft.com/office/drawing/2014/main" id="{372DD43D-2454-4BD2-8C48-079536E02A8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Back stance (Dwitkubi)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Tiger stance (Beom seogi)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Crane stance (Hakdari seogi)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Font typeface="Noto Symbol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May perform in any part of the routine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May perform in any order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Font typeface="Noto Symbol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Missed mandatory stance: -0.3 each</a:t>
            </a:r>
          </a:p>
          <a:p>
            <a:pPr indent="-342900" eaLnBrk="1" hangingPunct="1">
              <a:spcBef>
                <a:spcPts val="475"/>
              </a:spcBef>
              <a:spcAft>
                <a:spcPct val="0"/>
              </a:spcAft>
              <a:buFont typeface="Noto Symbol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Font typeface="Noto Symbol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Slide Number Placeholder 2">
            <a:extLst>
              <a:ext uri="{FF2B5EF4-FFF2-40B4-BE49-F238E27FC236}">
                <a16:creationId xmlns:a16="http://schemas.microsoft.com/office/drawing/2014/main" id="{4F64A3CD-C8B4-4C3C-B3AA-248589145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F5BBB24-DE9C-4B7D-AD46-68D31CD1B276}" type="slidenum">
              <a:rPr lang="en-US" altLang="en-US" sz="1200" smtClean="0">
                <a:solidFill>
                  <a:srgbClr val="898989"/>
                </a:solidFill>
              </a:rPr>
              <a:pPr/>
              <a:t>62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03AFE316-10C3-40A0-9E2A-11F5EECCFC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Other Deductions</a:t>
            </a:r>
          </a:p>
        </p:txBody>
      </p:sp>
      <p:sp>
        <p:nvSpPr>
          <p:cNvPr id="112643" name="Text Placeholder 2">
            <a:extLst>
              <a:ext uri="{FF2B5EF4-FFF2-40B4-BE49-F238E27FC236}">
                <a16:creationId xmlns:a16="http://schemas.microsoft.com/office/drawing/2014/main" id="{9010EE1A-B4C0-43DE-9BEC-31D3DAAD845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Mandatory kicking techniques done out of order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Music under or over time -0.3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Should be checked before the competition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Both feet out of bounds -0.3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Pair and Team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One member preforms more than 2 techniques while another member preforms only 1 -0.3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Restart Poomsae -0.6</a:t>
            </a: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5CB2F15A-AA44-48B3-B645-DEBED73869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26F646C-F914-4D24-BFA0-714D842BE7BD}" type="slidenum">
              <a:rPr lang="en-US" altLang="en-US" sz="1200" smtClean="0">
                <a:solidFill>
                  <a:srgbClr val="898989"/>
                </a:solidFill>
              </a:rPr>
              <a:pPr/>
              <a:t>63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4">
            <a:extLst>
              <a:ext uri="{FF2B5EF4-FFF2-40B4-BE49-F238E27FC236}">
                <a16:creationId xmlns:a16="http://schemas.microsoft.com/office/drawing/2014/main" id="{99953810-6647-43BD-9D7E-A2350E63E03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Subtitle 5">
            <a:extLst>
              <a:ext uri="{FF2B5EF4-FFF2-40B4-BE49-F238E27FC236}">
                <a16:creationId xmlns:a16="http://schemas.microsoft.com/office/drawing/2014/main" id="{2781E9CF-18CD-463C-8526-C8473CEAB8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800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Demo Team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B759466-66B8-4DA4-937C-19C8F86A36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880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21038AFC-935B-4F5D-8110-F48062056489}" type="slidenum">
              <a:rPr lang="en-US" altLang="en-US" sz="1200" smtClean="0">
                <a:solidFill>
                  <a:srgbClr val="898989"/>
                </a:solidFill>
              </a:rPr>
              <a:pPr algn="l" eaLnBrk="0" hangingPunct="0"/>
              <a:t>64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94D89B26-66A6-4432-91A7-1BBAF66CB3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Demo Team Basics</a:t>
            </a:r>
          </a:p>
        </p:txBody>
      </p:sp>
      <p:sp>
        <p:nvSpPr>
          <p:cNvPr id="114691" name="Text Placeholder 2">
            <a:extLst>
              <a:ext uri="{FF2B5EF4-FFF2-40B4-BE49-F238E27FC236}">
                <a16:creationId xmlns:a16="http://schemas.microsoft.com/office/drawing/2014/main" id="{02ABC9A5-B81E-4872-8113-4091BCE5A2E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Contest Area is 12m x 12m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Each performance has three segments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Set-up of up to 1 minute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of up to 6 minutes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Clean-up of up to 1 minute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props and boards must be provided by the team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DE83D548-D849-446F-8633-84CD014EE9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D608BE-F1CB-4CD7-A82E-C084C315BFFC}" type="slidenum">
              <a:rPr lang="en-US" altLang="en-US" sz="1200" smtClean="0">
                <a:solidFill>
                  <a:srgbClr val="898989"/>
                </a:solidFill>
              </a:rPr>
              <a:pPr/>
              <a:t>65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D5756AA0-FF3F-4459-8533-480AB3BF9A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Demo Inspection</a:t>
            </a:r>
          </a:p>
        </p:txBody>
      </p:sp>
      <p:sp>
        <p:nvSpPr>
          <p:cNvPr id="115715" name="Text Placeholder 2">
            <a:extLst>
              <a:ext uri="{FF2B5EF4-FFF2-40B4-BE49-F238E27FC236}">
                <a16:creationId xmlns:a16="http://schemas.microsoft.com/office/drawing/2014/main" id="{D21CAE02-E9EF-40D1-BA9D-B70BBB82DFD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Music is required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Contestants must wear appropriate sport attire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is NOT restricted to just doboks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 tables, chairs, tumbling board or any similar devices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Poles and similar devices for holding breaks must be approved in advance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 pyrotechnics, fireworks or fire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 limit to team size or composition</a:t>
            </a: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CD1BFA16-6A4C-48E7-9E2F-855C55967D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429F44F-C6F4-4B81-B86C-2C40111027ED}" type="slidenum">
              <a:rPr lang="en-US" altLang="en-US" sz="1200" smtClean="0">
                <a:solidFill>
                  <a:srgbClr val="898989"/>
                </a:solidFill>
              </a:rPr>
              <a:pPr/>
              <a:t>66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28347EBE-13BA-427E-8D05-C43EEF95CF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Demo Scoring Criteria</a:t>
            </a:r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97EF8D9F-A589-4DFF-963B-E5B287CF3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4A9B81F-155C-45AF-A2E5-0A60CE9767FD}" type="slidenum">
              <a:rPr lang="en-US" altLang="en-US" sz="1200" smtClean="0">
                <a:solidFill>
                  <a:srgbClr val="898989"/>
                </a:solidFill>
              </a:rPr>
              <a:pPr/>
              <a:t>67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2C4362-6B83-4017-8872-D5716D95D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29870"/>
              </p:ext>
            </p:extLst>
          </p:nvPr>
        </p:nvGraphicFramePr>
        <p:xfrm>
          <a:off x="1600200" y="1981201"/>
          <a:ext cx="6400800" cy="4343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{51AFFC26-4DA0-4A3D-8B44-674369883D02}</a:tableStyleId>
              </a:tblPr>
              <a:tblGrid>
                <a:gridCol w="240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5456">
                <a:tc>
                  <a:txBody>
                    <a:bodyPr/>
                    <a:lstStyle/>
                    <a:p>
                      <a:pPr marL="63500" marR="0" lv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Technical Skills (6 points)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Team Form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Acrobatic breaking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Single jump breaking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Power breaking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Self-defense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  <a:tab pos="23495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Basic movements &amp; practicability of movements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62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943">
                <a:tc>
                  <a:txBody>
                    <a:bodyPr/>
                    <a:lstStyle/>
                    <a:p>
                      <a:pPr marL="78740" marR="0" lvl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Presentation (4 points)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Creativity and complexity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Synchronization and harmony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Taekwondo spirit</a:t>
                      </a:r>
                    </a:p>
                    <a:p>
                      <a:pPr marL="342900" marR="0" lvl="4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228600" algn="l"/>
                          <a:tab pos="571500" algn="l"/>
                          <a:tab pos="685800" algn="l"/>
                          <a:tab pos="9144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Music and choreography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62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7F9B8D26-6698-40F5-9F84-06C8339256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Demo Team Score Sheet</a:t>
            </a: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F8DCEBC8-68A3-4C99-897C-F3961D172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7EFC0DB-84DF-4269-AC17-93750EE5903F}" type="slidenum">
              <a:rPr lang="en-US" altLang="en-US" sz="1200" smtClean="0">
                <a:solidFill>
                  <a:srgbClr val="898989"/>
                </a:solidFill>
              </a:rPr>
              <a:pPr/>
              <a:t>68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7764" name="Picture 5">
            <a:extLst>
              <a:ext uri="{FF2B5EF4-FFF2-40B4-BE49-F238E27FC236}">
                <a16:creationId xmlns:a16="http://schemas.microsoft.com/office/drawing/2014/main" id="{E29CF58A-890E-4C16-832C-D72DF4A6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0146" r="4938" b="4349"/>
          <a:stretch>
            <a:fillRect/>
          </a:stretch>
        </p:blipFill>
        <p:spPr bwMode="auto">
          <a:xfrm>
            <a:off x="2330450" y="1833563"/>
            <a:ext cx="44831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6AC98A33-AEE5-4081-8F74-CAE41AAF79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Demo Scoring Details</a:t>
            </a:r>
          </a:p>
        </p:txBody>
      </p:sp>
      <p:sp>
        <p:nvSpPr>
          <p:cNvPr id="118787" name="Text Placeholder 2">
            <a:extLst>
              <a:ext uri="{FF2B5EF4-FFF2-40B4-BE49-F238E27FC236}">
                <a16:creationId xmlns:a16="http://schemas.microsoft.com/office/drawing/2014/main" id="{87387AE4-33C2-4E8C-8041-7EE8C895759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Technical skills may be performed in any order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Any element missing from a technical skill will result in a score of 0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Team Form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Newly created Poomsae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Includes hand and foot techniques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All team members must perform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Acrobatic Breaking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Kick performed while jumping in the air and rotating on a horizontal axis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-0.1 deduction per unbroken board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EF5FEA9F-F3D9-476D-B8D0-C8426E063C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FFED39E-E607-4947-BC8A-ED5899EDDC9C}" type="slidenum">
              <a:rPr lang="en-US" altLang="en-US" sz="1200" smtClean="0">
                <a:solidFill>
                  <a:srgbClr val="898989"/>
                </a:solidFill>
              </a:rPr>
              <a:pPr/>
              <a:t>69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567609A-FEFA-4E8C-B810-70A6101AB4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Basic Principles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1C8D0281-8013-4642-97B2-DBB88AA5E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Font typeface="Noto Symbol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From WT’s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Foundations of Refereeing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lvl="1" indent="0">
              <a:spcBef>
                <a:spcPts val="438"/>
              </a:spcBef>
              <a:spcAft>
                <a:spcPts val="600"/>
              </a:spcAft>
              <a:buFont typeface="Noto Symbol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are general principles which the referee in any sport must fully understand and adhere to:</a:t>
            </a:r>
          </a:p>
          <a:p>
            <a:pPr lvl="1">
              <a:spcBef>
                <a:spcPts val="4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Protect the physical safety and the trust of the competitors</a:t>
            </a:r>
          </a:p>
          <a:p>
            <a:pPr lvl="1">
              <a:spcBef>
                <a:spcPts val="4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Protect the integrity of the competition process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Font typeface="Noto Symbol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4B22ECD-4014-45A8-B82B-A24BCF007C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9AC1875-946A-429B-8946-A75D50754CB6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CB54B0BC-4360-43F2-89E6-7099749019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Demo Scoring Details (continued)</a:t>
            </a:r>
          </a:p>
        </p:txBody>
      </p:sp>
      <p:sp>
        <p:nvSpPr>
          <p:cNvPr id="119811" name="Text Placeholder 2">
            <a:extLst>
              <a:ext uri="{FF2B5EF4-FFF2-40B4-BE49-F238E27FC236}">
                <a16:creationId xmlns:a16="http://schemas.microsoft.com/office/drawing/2014/main" id="{1A48B3E2-C483-4A98-A709-DE4CD627D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Single Jump Break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 or more targets in a single jump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-0.1 deduction per unbroken board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Power Break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 to 4 contestants must perform this skill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Hand breaks using vertical board holders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Three 1in x 10in x 12in pine boards per break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-0.1 deduction per unbroken board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Self-Defense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Empty handed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Use of boards in this skill will result in a score of 0</a:t>
            </a: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878F5D45-0B7B-4576-B923-3B8ED1EE62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2C9BCC5-7D7F-4959-A9C4-8D002CAE3DF1}" type="slidenum">
              <a:rPr lang="en-US" altLang="en-US" sz="1200" smtClean="0">
                <a:solidFill>
                  <a:srgbClr val="898989"/>
                </a:solidFill>
              </a:rPr>
              <a:pPr/>
              <a:t>70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C2F04E3-603B-4F4B-B216-2DE384EF49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Other Deductions</a:t>
            </a:r>
          </a:p>
        </p:txBody>
      </p:sp>
      <p:sp>
        <p:nvSpPr>
          <p:cNvPr id="120835" name="Text Placeholder 2">
            <a:extLst>
              <a:ext uri="{FF2B5EF4-FFF2-40B4-BE49-F238E27FC236}">
                <a16:creationId xmlns:a16="http://schemas.microsoft.com/office/drawing/2014/main" id="{2D40418F-4B8A-4B90-BCE0-3873874B8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-0.1 each time a contestant steps out of bounds with both feet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per 10 seconds or fraction thereof over any of the times for set-up, performance, or clean-up</a:t>
            </a: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04592D30-2C70-4356-A91D-183C91EDC0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E46779-1BC8-4D43-B772-4EBD88F1CE7D}" type="slidenum">
              <a:rPr lang="en-US" altLang="en-US" sz="1200" smtClean="0">
                <a:solidFill>
                  <a:srgbClr val="898989"/>
                </a:solidFill>
              </a:rPr>
              <a:pPr/>
              <a:t>71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1771B3B4-E7EA-45E9-A279-75370C8011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Coordinator Procedure: Demo</a:t>
            </a:r>
          </a:p>
        </p:txBody>
      </p:sp>
      <p:sp>
        <p:nvSpPr>
          <p:cNvPr id="121859" name="Text Placeholder 2">
            <a:extLst>
              <a:ext uri="{FF2B5EF4-FFF2-40B4-BE49-F238E27FC236}">
                <a16:creationId xmlns:a16="http://schemas.microsoft.com/office/drawing/2014/main" id="{B4EA1FB4-CF80-4DF8-9AE8-1FF23C0E6FC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Chool-jeon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”. The Recorder starts the setup timer. The team begins setup.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“Bah-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”. The Recorder stops the setup timer.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“Char-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yeot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and “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Kyeong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-rye”.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“Joon-bi”.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music starts. The Recorder starts the competition timer.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music stops. The Coordinator gives the command “Bah-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”. The Recorder stops the competition timer.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“Shi-ah”.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Tuae-jahng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”. The Recorder starts the cleanup timer.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competitors, props, and boards are no longer in the competition area. The Recorder stops the cleanup timer.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Coordinator gives the command “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Pyo-chul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”. Final score is posted.</a:t>
            </a:r>
          </a:p>
          <a:p>
            <a:pPr marL="495300" indent="-342900">
              <a:spcBef>
                <a:spcPts val="475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DCA3EFC6-1D02-44E3-A371-1428E8346B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241F87A-4488-459A-85A1-A2B3948CD32C}" type="slidenum">
              <a:rPr lang="en-US" altLang="en-US" sz="1200" smtClean="0">
                <a:solidFill>
                  <a:srgbClr val="898989"/>
                </a:solidFill>
              </a:rPr>
              <a:pPr/>
              <a:t>72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>
            <a:extLst>
              <a:ext uri="{FF2B5EF4-FFF2-40B4-BE49-F238E27FC236}">
                <a16:creationId xmlns:a16="http://schemas.microsoft.com/office/drawing/2014/main" id="{09D14973-CB0B-4A23-9286-918EED4F066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Poomsae Seminar</a:t>
            </a:r>
            <a:b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USATKD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Referee Development Program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3" name="Subtitle 5">
            <a:extLst>
              <a:ext uri="{FF2B5EF4-FFF2-40B4-BE49-F238E27FC236}">
                <a16:creationId xmlns:a16="http://schemas.microsoft.com/office/drawing/2014/main" id="{EFA8C509-5CED-483A-9DEE-56D8E423CC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066800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D4DFE1ED-2994-41E2-A065-B3B286357F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0" hangingPunct="0"/>
            <a:fld id="{E5358ACB-4C9B-47D8-BBA4-D3C5A928ECFC}" type="slidenum">
              <a:rPr lang="en-US" altLang="en-US" sz="1200" smtClean="0">
                <a:solidFill>
                  <a:srgbClr val="898989"/>
                </a:solidFill>
              </a:rPr>
              <a:pPr algn="l" eaLnBrk="0" hangingPunct="0"/>
              <a:t>73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ED6F20F6-D434-437B-8780-7B768D33A9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Breaking Basics</a:t>
            </a:r>
          </a:p>
        </p:txBody>
      </p:sp>
      <p:sp>
        <p:nvSpPr>
          <p:cNvPr id="123907" name="Text Placeholder 2">
            <a:extLst>
              <a:ext uri="{FF2B5EF4-FFF2-40B4-BE49-F238E27FC236}">
                <a16:creationId xmlns:a16="http://schemas.microsoft.com/office/drawing/2014/main" id="{BD3F42EA-1E89-4B1B-9941-2E42AFE2E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Contest area 8m x 8m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Competitor has 3 minutes for set-up, performance, and clean-up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Competitor may use up to 15 boards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 – 9 years old: ¼ x 10 x 12 inch Demo Board 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10 – 14 years old: ½ x 10 x 12 inch Demo Board 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15 – 17 years old: 1 x 10 x 12 inch Demo Board 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18+ years old: 1 x 10 x 12 inch Pine Board 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203B745E-E4F0-43FB-897D-ED791EB28B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3ED5347-2FF2-475C-B1FB-73F2BFEA702E}" type="slidenum">
              <a:rPr lang="en-US" altLang="en-US" sz="1200" smtClean="0">
                <a:solidFill>
                  <a:srgbClr val="898989"/>
                </a:solidFill>
              </a:rPr>
              <a:pPr/>
              <a:t>74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EE2C22F9-4C0E-4068-93D7-99C817C3A3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Breaking Score Sheet</a:t>
            </a:r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2CAC2B93-FBD8-4155-ABD3-326C3564E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CE5CD9C-BE42-45BF-A782-1E288DB4B1C5}" type="slidenum">
              <a:rPr lang="en-US" altLang="en-US" sz="1200" smtClean="0">
                <a:solidFill>
                  <a:srgbClr val="898989"/>
                </a:solidFill>
              </a:rPr>
              <a:pPr/>
              <a:t>75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4932" name="Picture 7">
            <a:extLst>
              <a:ext uri="{FF2B5EF4-FFF2-40B4-BE49-F238E27FC236}">
                <a16:creationId xmlns:a16="http://schemas.microsoft.com/office/drawing/2014/main" id="{CF72D452-C2D3-40B1-9E1C-48AFC2A3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981200"/>
            <a:ext cx="756602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1660B1C8-EBAB-42F1-BD25-442BC1EC2C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Breaking Score Calculation</a:t>
            </a:r>
          </a:p>
        </p:txBody>
      </p:sp>
      <p:sp>
        <p:nvSpPr>
          <p:cNvPr id="125955" name="Text Placeholder 2">
            <a:extLst>
              <a:ext uri="{FF2B5EF4-FFF2-40B4-BE49-F238E27FC236}">
                <a16:creationId xmlns:a16="http://schemas.microsoft.com/office/drawing/2014/main" id="{62831F47-34DE-41D4-999C-9F1C14993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Technical Score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Boards Attempted is 0.2 times the number of boards brought into the ring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Add the average of the judge’s Difficulty scores, dropping the high and low if 5 judges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Subtract all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Technical Deductions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scored by the Referee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Presentation Score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Average of the judge’s Presentation scores, dropping the high and low if 5 judges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Recorder Subtracts all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Procedural Deductions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declared by the Referee at the end of the performance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C4F203B7-F54B-4906-A8E5-1A4CC417E2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638FB3E-FE67-4F78-9A27-1C7EA2B3C971}" type="slidenum">
              <a:rPr lang="en-US" altLang="en-US" sz="1200" smtClean="0">
                <a:solidFill>
                  <a:srgbClr val="898989"/>
                </a:solidFill>
              </a:rPr>
              <a:pPr/>
              <a:t>76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>
            <a:extLst>
              <a:ext uri="{FF2B5EF4-FFF2-40B4-BE49-F238E27FC236}">
                <a16:creationId xmlns:a16="http://schemas.microsoft.com/office/drawing/2014/main" id="{370476E5-1974-402E-8231-20DC7E2366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Technical Deductions</a:t>
            </a:r>
          </a:p>
        </p:txBody>
      </p:sp>
      <p:sp>
        <p:nvSpPr>
          <p:cNvPr id="126979" name="Text Placeholder 2">
            <a:extLst>
              <a:ext uri="{FF2B5EF4-FFF2-40B4-BE49-F238E27FC236}">
                <a16:creationId xmlns:a16="http://schemas.microsoft.com/office/drawing/2014/main" id="{5317881B-A67C-4BF9-93CA-82AE5B831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per unbroken board in an attempt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per board brought into the ring and not attempted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per instance of a holder bending, moving, or pushing the board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-0.1 or -0.3 for poor sportsmanship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excessive, this results in disqualification</a:t>
            </a: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F6ADB16-35C3-4049-89F1-49B67C104B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C6E0E7D-B3C2-4E08-8D3C-0BCECB76C4EB}" type="slidenum">
              <a:rPr lang="en-US" altLang="en-US" sz="1200" smtClean="0">
                <a:solidFill>
                  <a:srgbClr val="898989"/>
                </a:solidFill>
              </a:rPr>
              <a:pPr/>
              <a:t>77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52EBEE2E-F3E4-493D-818F-9E1EEDA15D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Procedural Deductions</a:t>
            </a:r>
          </a:p>
        </p:txBody>
      </p:sp>
      <p:sp>
        <p:nvSpPr>
          <p:cNvPr id="128003" name="Text Placeholder 2">
            <a:extLst>
              <a:ext uri="{FF2B5EF4-FFF2-40B4-BE49-F238E27FC236}">
                <a16:creationId xmlns:a16="http://schemas.microsoft.com/office/drawing/2014/main" id="{20B8CABF-7DCD-4FDA-94CC-13DB91771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Breaking with a head strike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per 10 seconds or fraction thereof overtime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-0.3 each time a contestant steps out of bounds with both feet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does NOT apply to holders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B9B4FB99-D7F0-45DA-ABAA-6EBE50C13B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E7438AE-4490-4307-A436-F7F09A911E73}" type="slidenum">
              <a:rPr lang="en-US" altLang="en-US" sz="1200" smtClean="0">
                <a:solidFill>
                  <a:srgbClr val="898989"/>
                </a:solidFill>
              </a:rPr>
              <a:pPr/>
              <a:t>78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>
            <a:extLst>
              <a:ext uri="{FF2B5EF4-FFF2-40B4-BE49-F238E27FC236}">
                <a16:creationId xmlns:a16="http://schemas.microsoft.com/office/drawing/2014/main" id="{4ACA3F39-A15A-437D-8356-89A067F612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Coordinator Procedure: Breaking</a:t>
            </a:r>
          </a:p>
        </p:txBody>
      </p:sp>
      <p:sp>
        <p:nvSpPr>
          <p:cNvPr id="129027" name="Text Placeholder 2">
            <a:extLst>
              <a:ext uri="{FF2B5EF4-FFF2-40B4-BE49-F238E27FC236}">
                <a16:creationId xmlns:a16="http://schemas.microsoft.com/office/drawing/2014/main" id="{F38FA63E-4AAA-4F59-B346-505C72580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competitor and all holders enter the contest area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“Char-yeot” (attention) &amp; “Kyeong-rye” (bow)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“Shi-jak” starts the 3 minute timer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“Char-yeot” (attention) after cleanup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“Kyeong-rye” (bow) ends the 3 minute timer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31F26B02-C582-47C0-A996-92FABB39A6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BC531EE-EF84-4B5E-8A49-A51065E73121}" type="slidenum">
              <a:rPr lang="en-US" altLang="en-US" sz="1200" smtClean="0">
                <a:solidFill>
                  <a:srgbClr val="898989"/>
                </a:solidFill>
              </a:rPr>
              <a:pPr/>
              <a:t>79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B614823-A88C-4038-8123-A35A065A35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Remember These Three Fundamentals!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BC4B81A-2EF5-438A-8E02-037A40EA7E0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>
              <a:spcBef>
                <a:spcPts val="475"/>
              </a:spcBef>
              <a:spcAft>
                <a:spcPts val="60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</a:p>
          <a:p>
            <a:pPr>
              <a:spcBef>
                <a:spcPts val="475"/>
              </a:spcBef>
              <a:spcAft>
                <a:spcPts val="120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Common sense</a:t>
            </a:r>
          </a:p>
          <a:p>
            <a:pPr>
              <a:spcBef>
                <a:spcPts val="475"/>
              </a:spcBef>
              <a:spcAft>
                <a:spcPct val="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are your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rules</a:t>
            </a:r>
          </a:p>
          <a:p>
            <a:pPr lvl="1" indent="-215900">
              <a:spcBef>
                <a:spcPts val="438"/>
              </a:spcBef>
              <a:spcAft>
                <a:spcPct val="0"/>
              </a:spcAft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rules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fairly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15900">
              <a:spcBef>
                <a:spcPts val="438"/>
              </a:spcBef>
              <a:spcAft>
                <a:spcPts val="1200"/>
              </a:spcAft>
              <a:buClrTx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it’s not in the book, use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common sense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C995215-D22C-4125-9786-2F5A62D492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3E12913-F991-4701-85EA-3DC961E84CB8}" type="slidenum">
              <a:rPr lang="en-US" altLang="en-US" sz="1200" smtClean="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50">
            <a:extLst>
              <a:ext uri="{FF2B5EF4-FFF2-40B4-BE49-F238E27FC236}">
                <a16:creationId xmlns:a16="http://schemas.microsoft.com/office/drawing/2014/main" id="{E875599F-17FB-455E-BC9F-8C15BD7526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Poomsae Judging Proficiency</a:t>
            </a:r>
          </a:p>
        </p:txBody>
      </p:sp>
      <p:sp>
        <p:nvSpPr>
          <p:cNvPr id="15363" name="Shape 51">
            <a:extLst>
              <a:ext uri="{FF2B5EF4-FFF2-40B4-BE49-F238E27FC236}">
                <a16:creationId xmlns:a16="http://schemas.microsoft.com/office/drawing/2014/main" id="{51A39C22-4BCC-4038-884D-7B912EC9D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 become a competent poomsae judge, you have to: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(not necessarily perform) the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correct execution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of all basic techniques, moves and stances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correct order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of techniques for each poomsae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correct timing, rhythm and phrasing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of the movements and pooms of each poomsae</a:t>
            </a:r>
          </a:p>
          <a:p>
            <a:pPr lvl="1" indent="-341313" eaLnBrk="1" hangingPunct="1">
              <a:spcBef>
                <a:spcPts val="438"/>
              </a:spcBef>
              <a:spcAft>
                <a:spcPct val="0"/>
              </a:spcAft>
              <a:buClrTx/>
              <a:buSzPct val="90000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Independently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study all of the above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in published texts, videos and online resources</a:t>
            </a:r>
          </a:p>
        </p:txBody>
      </p:sp>
      <p:sp>
        <p:nvSpPr>
          <p:cNvPr id="15364" name="Slide Number Placeholder 2">
            <a:extLst>
              <a:ext uri="{FF2B5EF4-FFF2-40B4-BE49-F238E27FC236}">
                <a16:creationId xmlns:a16="http://schemas.microsoft.com/office/drawing/2014/main" id="{91062AB2-CB8A-4B0D-B85B-1B927D2F9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578BA92-D5E8-48B6-85F7-A6CDF8C03627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Ref_Seminar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1907</TotalTime>
  <Words>3873</Words>
  <Application>Microsoft Office PowerPoint</Application>
  <PresentationFormat>On-screen Show (4:3)</PresentationFormat>
  <Paragraphs>870</Paragraphs>
  <Slides>79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Cambria</vt:lpstr>
      <vt:lpstr>Century Schoolbook</vt:lpstr>
      <vt:lpstr>Courier New</vt:lpstr>
      <vt:lpstr>Noto Symbol</vt:lpstr>
      <vt:lpstr>Times</vt:lpstr>
      <vt:lpstr>Times New Roman</vt:lpstr>
      <vt:lpstr>Verdana</vt:lpstr>
      <vt:lpstr>Wingdings</vt:lpstr>
      <vt:lpstr>1_Ref_Seminar_Template</vt:lpstr>
      <vt:lpstr>Poomsae Seminar USATKD Referee Development Program  </vt:lpstr>
      <vt:lpstr>Your Referee Development Team</vt:lpstr>
      <vt:lpstr>Today’s Schedule</vt:lpstr>
      <vt:lpstr>Rules Presentation</vt:lpstr>
      <vt:lpstr>Poomsae Seminar USATKD Referee Development Program</vt:lpstr>
      <vt:lpstr>Referee Development Program</vt:lpstr>
      <vt:lpstr>Basic Principles</vt:lpstr>
      <vt:lpstr>Remember These Three Fundamentals!</vt:lpstr>
      <vt:lpstr>Poomsae Judging Proficiency</vt:lpstr>
      <vt:lpstr>Game Day!</vt:lpstr>
      <vt:lpstr>Referee Duties</vt:lpstr>
      <vt:lpstr>Poomsae Seminar USATKD Referee Development Program</vt:lpstr>
      <vt:lpstr>Contest Area</vt:lpstr>
      <vt:lpstr>Contest Area</vt:lpstr>
      <vt:lpstr>Uniform</vt:lpstr>
      <vt:lpstr>WT Poomsae Uniforms</vt:lpstr>
      <vt:lpstr>Poomsae Divisions: Recognized</vt:lpstr>
      <vt:lpstr>Poomsae Divisions: Freestyle</vt:lpstr>
      <vt:lpstr>Poomsae Divisions: Mixed</vt:lpstr>
      <vt:lpstr>Methods of Competition</vt:lpstr>
      <vt:lpstr>Cut-Off Tournament Format: Recognized</vt:lpstr>
      <vt:lpstr>Cut-Off Tournament Format: Freestyle</vt:lpstr>
      <vt:lpstr>Cut-Off Tournament Format, cont.</vt:lpstr>
      <vt:lpstr>Cut-Off Tournament Format, cont.</vt:lpstr>
      <vt:lpstr>Duration of Contest</vt:lpstr>
      <vt:lpstr>Decision and Declaration of Winner </vt:lpstr>
      <vt:lpstr>Decision and Declaration of Winner </vt:lpstr>
      <vt:lpstr>Kyeong-go Penalties</vt:lpstr>
      <vt:lpstr>Yellow Card Procedure</vt:lpstr>
      <vt:lpstr>Yellow Card Procedure: Post Match</vt:lpstr>
      <vt:lpstr>Poomsae Seminar USATKD Referee Development Program</vt:lpstr>
      <vt:lpstr>Compulsory Poomsae (Black Belts)</vt:lpstr>
      <vt:lpstr>Compulsory Poomsae (Color Belts)</vt:lpstr>
      <vt:lpstr>Principles of Sport Poomsae</vt:lpstr>
      <vt:lpstr>Principles of Sport Poomsae</vt:lpstr>
      <vt:lpstr>Principles of Sport Poomsae</vt:lpstr>
      <vt:lpstr>Principles of Sport Poomsae</vt:lpstr>
      <vt:lpstr>Principles of Sport Poomsae</vt:lpstr>
      <vt:lpstr>Scoring Criteria</vt:lpstr>
      <vt:lpstr>Scoring Criteria</vt:lpstr>
      <vt:lpstr>Poomsae Score Sheet </vt:lpstr>
      <vt:lpstr>Scoring Criteria: Accuracy</vt:lpstr>
      <vt:lpstr>Examples of Minor Deductions</vt:lpstr>
      <vt:lpstr>Examples of Minor Deductions</vt:lpstr>
      <vt:lpstr>Examples of 0.1 Deductions</vt:lpstr>
      <vt:lpstr>Examples of Major Deductions </vt:lpstr>
      <vt:lpstr>Examples of Major Deductions </vt:lpstr>
      <vt:lpstr>Examples of Major Deductions </vt:lpstr>
      <vt:lpstr>Other Major Deductions</vt:lpstr>
      <vt:lpstr>Slow Movements - 5 seconds movements</vt:lpstr>
      <vt:lpstr>Slow Movements - 8 seconds movements</vt:lpstr>
      <vt:lpstr>Scoring Criteria: Presentation</vt:lpstr>
      <vt:lpstr>Coordinator Procedure</vt:lpstr>
      <vt:lpstr>Poomsae Seminar USATKD Referee Development Program</vt:lpstr>
      <vt:lpstr>Freestyle Poomsae</vt:lpstr>
      <vt:lpstr>Freestyle Poomsae Scoring Criteria</vt:lpstr>
      <vt:lpstr>Jumping Side Kick</vt:lpstr>
      <vt:lpstr>Multiple Kicks in a Jump</vt:lpstr>
      <vt:lpstr>Gradient of spins in a spin kick</vt:lpstr>
      <vt:lpstr>Kyorugi Style Consecutive Kicks</vt:lpstr>
      <vt:lpstr>Acrobatic Kicking Technique</vt:lpstr>
      <vt:lpstr>Mandatory Stances</vt:lpstr>
      <vt:lpstr>Other Deductions</vt:lpstr>
      <vt:lpstr>Poomsae Seminar USATKD Referee Development Program</vt:lpstr>
      <vt:lpstr>Demo Team Basics</vt:lpstr>
      <vt:lpstr>Demo Inspection</vt:lpstr>
      <vt:lpstr>Demo Scoring Criteria</vt:lpstr>
      <vt:lpstr>Demo Team Score Sheet</vt:lpstr>
      <vt:lpstr>Demo Scoring Details</vt:lpstr>
      <vt:lpstr>Demo Scoring Details (continued)</vt:lpstr>
      <vt:lpstr>Other Deductions</vt:lpstr>
      <vt:lpstr>Coordinator Procedure: Demo</vt:lpstr>
      <vt:lpstr>Poomsae Seminar USATKD Referee Development Program</vt:lpstr>
      <vt:lpstr>Breaking Basics</vt:lpstr>
      <vt:lpstr>Breaking Score Sheet</vt:lpstr>
      <vt:lpstr>Breaking Score Calculation</vt:lpstr>
      <vt:lpstr>Technical Deductions</vt:lpstr>
      <vt:lpstr>Procedural Deductions</vt:lpstr>
      <vt:lpstr>Coordinator Procedure: Breaking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PATU Poomsae Seminar</dc:title>
  <dc:creator>Leslie</dc:creator>
  <cp:lastModifiedBy>Alyssa Allen</cp:lastModifiedBy>
  <cp:revision>200</cp:revision>
  <dcterms:modified xsi:type="dcterms:W3CDTF">2020-02-19T18:50:26Z</dcterms:modified>
</cp:coreProperties>
</file>