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2" r:id="rId6"/>
    <p:sldId id="264" r:id="rId7"/>
    <p:sldId id="263" r:id="rId8"/>
    <p:sldId id="261" r:id="rId9"/>
    <p:sldId id="267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1002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0DA0-4A55-4EFF-9284-8E2F41229FF4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630A-A28D-44AD-A1EB-6BEE52B6B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47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0DA0-4A55-4EFF-9284-8E2F41229FF4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630A-A28D-44AD-A1EB-6BEE52B6B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980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0DA0-4A55-4EFF-9284-8E2F41229FF4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630A-A28D-44AD-A1EB-6BEE52B6B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240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0DA0-4A55-4EFF-9284-8E2F41229FF4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630A-A28D-44AD-A1EB-6BEE52B6B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78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0DA0-4A55-4EFF-9284-8E2F41229FF4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630A-A28D-44AD-A1EB-6BEE52B6B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46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0DA0-4A55-4EFF-9284-8E2F41229FF4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630A-A28D-44AD-A1EB-6BEE52B6B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43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0DA0-4A55-4EFF-9284-8E2F41229FF4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630A-A28D-44AD-A1EB-6BEE52B6B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0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0DA0-4A55-4EFF-9284-8E2F41229FF4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630A-A28D-44AD-A1EB-6BEE52B6B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9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0DA0-4A55-4EFF-9284-8E2F41229FF4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630A-A28D-44AD-A1EB-6BEE52B6B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21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0DA0-4A55-4EFF-9284-8E2F41229FF4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630A-A28D-44AD-A1EB-6BEE52B6B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30DA0-4A55-4EFF-9284-8E2F41229FF4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630A-A28D-44AD-A1EB-6BEE52B6B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41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</a:blip>
          <a:srcRect/>
          <a:stretch>
            <a:fillRect l="-46000" r="-4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30DA0-4A55-4EFF-9284-8E2F41229FF4}" type="datetimeFigureOut">
              <a:rPr lang="en-US" smtClean="0"/>
              <a:t>12/13/2013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C630A-A28D-44AD-A1EB-6BEE52B6B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035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Nomination of an At-Large Board Candidate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336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Nuts and Bolts</a:t>
            </a:r>
          </a:p>
          <a:p>
            <a:r>
              <a:rPr lang="en-US" dirty="0" smtClean="0"/>
              <a:t>by</a:t>
            </a:r>
          </a:p>
          <a:p>
            <a:r>
              <a:rPr lang="en-US" dirty="0" smtClean="0"/>
              <a:t>Dennis M. Taylor</a:t>
            </a:r>
          </a:p>
          <a:p>
            <a:r>
              <a:rPr lang="en-US" sz="2600" dirty="0" smtClean="0"/>
              <a:t>General Counsel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92788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 Questions </a:t>
            </a:r>
            <a:r>
              <a:rPr lang="en-US" sz="2800" dirty="0" smtClean="0"/>
              <a:t>(cont’d)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 startAt="4"/>
            </a:pPr>
            <a:r>
              <a:rPr lang="en-US" dirty="0" smtClean="0"/>
              <a:t>whether </a:t>
            </a:r>
            <a:r>
              <a:rPr lang="en-US" dirty="0"/>
              <a:t>the candidate has the ability to </a:t>
            </a:r>
            <a:r>
              <a:rPr lang="en-US" dirty="0" smtClean="0"/>
              <a:t>attend </a:t>
            </a:r>
            <a:r>
              <a:rPr lang="en-US" dirty="0"/>
              <a:t>meetings and fully participate in </a:t>
            </a:r>
            <a:r>
              <a:rPr lang="en-US" dirty="0" smtClean="0"/>
              <a:t>the </a:t>
            </a:r>
            <a:r>
              <a:rPr lang="en-US" dirty="0"/>
              <a:t>activities of the Board; </a:t>
            </a:r>
            <a:endParaRPr lang="en-US" dirty="0" smtClean="0"/>
          </a:p>
          <a:p>
            <a:pPr marL="514350" indent="-514350">
              <a:buAutoNum type="arabicPeriod" startAt="4"/>
            </a:pPr>
            <a:r>
              <a:rPr lang="en-US" dirty="0"/>
              <a:t>the candidate’s personal integrity and commitment to ethical conduct; </a:t>
            </a:r>
            <a:r>
              <a:rPr lang="en-US" dirty="0" smtClean="0"/>
              <a:t>and</a:t>
            </a:r>
          </a:p>
          <a:p>
            <a:pPr marL="514350" indent="-514350">
              <a:buAutoNum type="arabicPeriod" startAt="4"/>
            </a:pPr>
            <a:r>
              <a:rPr lang="en-US" dirty="0"/>
              <a:t>whether the candidate has developed any relationships with another organization, or other circumstances have arisen, that might make it inappropriate for the director to continue serving on the Board.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632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7200" dirty="0" smtClean="0"/>
          </a:p>
          <a:p>
            <a:pPr marL="0" indent="0" algn="ctr">
              <a:buNone/>
            </a:pPr>
            <a:r>
              <a:rPr lang="en-US" sz="7200" dirty="0" smtClean="0"/>
              <a:t>Thank you!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62049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Board Member Qualifications</a:t>
            </a:r>
            <a:br>
              <a:rPr lang="en-US" dirty="0" smtClean="0"/>
            </a:br>
            <a:r>
              <a:rPr lang="en-US" dirty="0" smtClean="0"/>
              <a:t>General - 1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be </a:t>
            </a:r>
            <a:r>
              <a:rPr lang="en-US" dirty="0"/>
              <a:t>a citizen of the United States </a:t>
            </a:r>
            <a:endParaRPr lang="en-US" dirty="0" smtClean="0"/>
          </a:p>
          <a:p>
            <a:r>
              <a:rPr lang="en-US" dirty="0" smtClean="0"/>
              <a:t>Be </a:t>
            </a:r>
            <a:r>
              <a:rPr lang="en-US" dirty="0"/>
              <a:t>eighteen (18) years of age or older on or before the first date of his or her </a:t>
            </a:r>
            <a:r>
              <a:rPr lang="en-US" dirty="0" smtClean="0"/>
              <a:t>term</a:t>
            </a:r>
          </a:p>
        </p:txBody>
      </p:sp>
    </p:spTree>
    <p:extLst>
      <p:ext uri="{BB962C8B-B14F-4D97-AF65-F5344CB8AC3E}">
        <p14:creationId xmlns:p14="http://schemas.microsoft.com/office/powerpoint/2010/main" val="144003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Board Member Qualifications</a:t>
            </a:r>
            <a:br>
              <a:rPr lang="en-US" dirty="0" smtClean="0"/>
            </a:br>
            <a:r>
              <a:rPr lang="en-US" dirty="0" smtClean="0"/>
              <a:t>General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have the highest personal and professional integrity</a:t>
            </a:r>
          </a:p>
          <a:p>
            <a:r>
              <a:rPr lang="en-US" dirty="0" smtClean="0"/>
              <a:t>demonstrate</a:t>
            </a:r>
            <a:r>
              <a:rPr lang="en-US" i="1" dirty="0" smtClean="0"/>
              <a:t> </a:t>
            </a:r>
            <a:r>
              <a:rPr lang="en-US" dirty="0" smtClean="0"/>
              <a:t>exceptional ability and judgment, and </a:t>
            </a:r>
          </a:p>
          <a:p>
            <a:r>
              <a:rPr lang="en-US" dirty="0"/>
              <a:t>be effective, in conjunction with the other members of the Board, in collectively serving the long-term interests of USATT</a:t>
            </a:r>
          </a:p>
        </p:txBody>
      </p:sp>
    </p:spTree>
    <p:extLst>
      <p:ext uri="{BB962C8B-B14F-4D97-AF65-F5344CB8AC3E}">
        <p14:creationId xmlns:p14="http://schemas.microsoft.com/office/powerpoint/2010/main" val="366302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Board Member Qualifications</a:t>
            </a:r>
            <a:br>
              <a:rPr lang="en-US" dirty="0" smtClean="0"/>
            </a:br>
            <a:r>
              <a:rPr lang="en-US" dirty="0" smtClean="0"/>
              <a:t>General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Directors </a:t>
            </a:r>
            <a:r>
              <a:rPr lang="en-US" dirty="0"/>
              <a:t>shall </a:t>
            </a:r>
            <a:r>
              <a:rPr lang="en-US" dirty="0" smtClean="0"/>
              <a:t>possess: </a:t>
            </a:r>
          </a:p>
          <a:p>
            <a:r>
              <a:rPr lang="en-US" dirty="0" smtClean="0"/>
              <a:t>the </a:t>
            </a:r>
            <a:r>
              <a:rPr lang="en-US" dirty="0"/>
              <a:t>highest personal values, </a:t>
            </a:r>
            <a:endParaRPr lang="en-US" dirty="0" smtClean="0"/>
          </a:p>
          <a:p>
            <a:r>
              <a:rPr lang="en-US" dirty="0" smtClean="0"/>
              <a:t>judgment </a:t>
            </a:r>
            <a:r>
              <a:rPr lang="en-US" dirty="0"/>
              <a:t>and integrity, </a:t>
            </a:r>
            <a:endParaRPr lang="en-US" dirty="0" smtClean="0"/>
          </a:p>
          <a:p>
            <a:r>
              <a:rPr lang="en-US" dirty="0" smtClean="0"/>
              <a:t>understanding </a:t>
            </a:r>
            <a:r>
              <a:rPr lang="en-US" dirty="0"/>
              <a:t>of athletic competition and the Olympic ideals, and </a:t>
            </a:r>
            <a:endParaRPr lang="en-US" dirty="0" smtClean="0"/>
          </a:p>
          <a:p>
            <a:r>
              <a:rPr lang="en-US" dirty="0" smtClean="0"/>
              <a:t>have </a:t>
            </a:r>
            <a:r>
              <a:rPr lang="en-US" dirty="0"/>
              <a:t>diverse experience in the key business, financial, and other challenges that face USATT.</a:t>
            </a:r>
          </a:p>
        </p:txBody>
      </p:sp>
    </p:spTree>
    <p:extLst>
      <p:ext uri="{BB962C8B-B14F-4D97-AF65-F5344CB8AC3E}">
        <p14:creationId xmlns:p14="http://schemas.microsoft.com/office/powerpoint/2010/main" val="3036627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Board Member Qualifications</a:t>
            </a:r>
            <a:br>
              <a:rPr lang="en-US" dirty="0" smtClean="0"/>
            </a:br>
            <a:r>
              <a:rPr lang="en-US" dirty="0" smtClean="0"/>
              <a:t>Specific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be a </a:t>
            </a:r>
            <a:r>
              <a:rPr lang="en-US" dirty="0"/>
              <a:t>General Member at least 60 days before the record </a:t>
            </a:r>
            <a:r>
              <a:rPr lang="en-US" dirty="0" smtClean="0"/>
              <a:t>date</a:t>
            </a:r>
            <a:r>
              <a:rPr lang="en-US" dirty="0"/>
              <a:t>, and </a:t>
            </a:r>
            <a:endParaRPr lang="en-US" dirty="0" smtClean="0"/>
          </a:p>
          <a:p>
            <a:r>
              <a:rPr lang="en-US" dirty="0" smtClean="0"/>
              <a:t>obtain </a:t>
            </a:r>
            <a:r>
              <a:rPr lang="en-US" dirty="0"/>
              <a:t>and </a:t>
            </a:r>
            <a:r>
              <a:rPr lang="en-US" dirty="0" smtClean="0"/>
              <a:t>submit </a:t>
            </a:r>
            <a:r>
              <a:rPr lang="en-US" dirty="0"/>
              <a:t>to the Nominating and Governance Committee, at least twenty-five (25) signatures of support from current USATT General Members</a:t>
            </a:r>
          </a:p>
        </p:txBody>
      </p:sp>
    </p:spTree>
    <p:extLst>
      <p:ext uri="{BB962C8B-B14F-4D97-AF65-F5344CB8AC3E}">
        <p14:creationId xmlns:p14="http://schemas.microsoft.com/office/powerpoint/2010/main" val="7091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Role Does the Nominating and Governance Committee Play?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identify and evaluate prospective candidates for the </a:t>
            </a:r>
            <a:r>
              <a:rPr lang="en-US" dirty="0" smtClean="0"/>
              <a:t>Board</a:t>
            </a:r>
          </a:p>
          <a:p>
            <a:r>
              <a:rPr lang="en-US" dirty="0"/>
              <a:t>consult with the Ethics and Grievance Committee </a:t>
            </a:r>
            <a:r>
              <a:rPr lang="en-US" dirty="0" smtClean="0"/>
              <a:t>[regarding]potential </a:t>
            </a:r>
            <a:r>
              <a:rPr lang="en-US" dirty="0"/>
              <a:t>conflict of interest or other problematic background </a:t>
            </a:r>
            <a:r>
              <a:rPr lang="en-US" dirty="0" smtClean="0"/>
              <a:t>issues</a:t>
            </a:r>
          </a:p>
          <a:p>
            <a:r>
              <a:rPr lang="en-US" dirty="0"/>
              <a:t>develop prerequisites for becoming a board member, which shall encourage experience serving on a corporate or not for profit board for at least one (1) year for all non-athlete board members</a:t>
            </a:r>
          </a:p>
        </p:txBody>
      </p:sp>
    </p:spTree>
    <p:extLst>
      <p:ext uri="{BB962C8B-B14F-4D97-AF65-F5344CB8AC3E}">
        <p14:creationId xmlns:p14="http://schemas.microsoft.com/office/powerpoint/2010/main" val="248664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There More to This Role?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Nominating and Governance Committee </a:t>
            </a:r>
            <a:r>
              <a:rPr lang="en-US" dirty="0" smtClean="0"/>
              <a:t>shall: </a:t>
            </a:r>
          </a:p>
          <a:p>
            <a:r>
              <a:rPr lang="en-US" dirty="0" smtClean="0"/>
              <a:t>evaluate </a:t>
            </a:r>
            <a:r>
              <a:rPr lang="en-US" dirty="0"/>
              <a:t>all candidates for At Large Director and </a:t>
            </a:r>
            <a:endParaRPr lang="en-US" dirty="0" smtClean="0"/>
          </a:p>
          <a:p>
            <a:r>
              <a:rPr lang="en-US" dirty="0" smtClean="0"/>
              <a:t>nominate </a:t>
            </a:r>
            <a:r>
              <a:rPr lang="en-US" u="sng" dirty="0"/>
              <a:t>at least two (2) individuals per seat </a:t>
            </a:r>
            <a:r>
              <a:rPr lang="en-US" dirty="0"/>
              <a:t>to the USATT General Membership for election.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559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2057400"/>
            <a:ext cx="7772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prstClr val="black"/>
                </a:solidFill>
                <a:ea typeface="+mj-ea"/>
                <a:cs typeface="+mj-cs"/>
              </a:rPr>
              <a:t>What Does the Nominating and Governance Committee Take into Consideration When Evaluating a Candidate?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98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Consideration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candidate’s contribution to the </a:t>
            </a:r>
            <a:r>
              <a:rPr lang="en-US" dirty="0" smtClean="0"/>
              <a:t>	effective </a:t>
            </a:r>
            <a:r>
              <a:rPr lang="en-US" dirty="0"/>
              <a:t>functioning of the USATT;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/>
              <a:t>any potential or impending change in the candidate’s principal area of responsibility with his or her company or in his or her employment;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/>
              <a:t>whether the candidate continues to bring relevant experience to the Board;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91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371</Words>
  <Application>Microsoft Office PowerPoint</Application>
  <PresentationFormat>On-screen Show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Nomination of an At-Large Board Candidate</vt:lpstr>
      <vt:lpstr>Board Member Qualifications General - 1</vt:lpstr>
      <vt:lpstr>Board Member Qualifications General - 2</vt:lpstr>
      <vt:lpstr>Board Member Qualifications General - 3</vt:lpstr>
      <vt:lpstr>Board Member Qualifications Specific</vt:lpstr>
      <vt:lpstr>What Role Does the Nominating and Governance Committee Play?</vt:lpstr>
      <vt:lpstr>Is There More to This Role?</vt:lpstr>
      <vt:lpstr>PowerPoint Presentation</vt:lpstr>
      <vt:lpstr>Consideration Questions</vt:lpstr>
      <vt:lpstr>Consideration Questions (cont’d)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Nomination of an At-Large Board Candidate</dc:title>
  <dc:creator>ServUS</dc:creator>
  <cp:lastModifiedBy>Windows User</cp:lastModifiedBy>
  <cp:revision>7</cp:revision>
  <dcterms:created xsi:type="dcterms:W3CDTF">2013-12-13T15:37:32Z</dcterms:created>
  <dcterms:modified xsi:type="dcterms:W3CDTF">2013-12-13T17:36:06Z</dcterms:modified>
</cp:coreProperties>
</file>