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1" r:id="rId2"/>
    <p:sldId id="256" r:id="rId3"/>
    <p:sldId id="272" r:id="rId4"/>
    <p:sldId id="257" r:id="rId5"/>
    <p:sldId id="270" r:id="rId6"/>
    <p:sldId id="258" r:id="rId7"/>
    <p:sldId id="260" r:id="rId8"/>
    <p:sldId id="261" r:id="rId9"/>
    <p:sldId id="262" r:id="rId10"/>
    <p:sldId id="263" r:id="rId11"/>
    <p:sldId id="264" r:id="rId12"/>
    <p:sldId id="266" r:id="rId13"/>
    <p:sldId id="267" r:id="rId14"/>
    <p:sldId id="268" r:id="rId15"/>
    <p:sldId id="269" r:id="rId16"/>
    <p:sldId id="259"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72"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5518A9-B687-4302-9395-2322403C6656}" type="datetimeFigureOut">
              <a:rPr lang="en-US" dirty="0"/>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99A684-0CB7-41E9-A4DF-5D1C2CA5BF6F}" type="datetimeFigureOut">
              <a:rPr lang="en-US" dirty="0"/>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DD7C35-9E19-4518-A4B2-3B09CD8CC756}" type="datetimeFigureOut">
              <a:rPr lang="en-US" dirty="0"/>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96DA8-8897-4DDF-BFB6-5D83863C837A}" type="datetimeFigureOut">
              <a:rPr lang="en-US" dirty="0"/>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CBBA708-C5F0-412D-90E2-1919F0D196AE}" type="datetimeFigureOut">
              <a:rPr lang="en-US" dirty="0"/>
              <a:t>8/22/2019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9C8F8FA-EF43-4642-9368-3F4E33039BD9}" type="datetimeFigureOut">
              <a:rPr lang="en-US" dirty="0"/>
              <a:t>8/22/2019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8/22/2019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B9C5D3-0140-4E75-8D7F-C0623D06DFD7}" type="datetimeFigureOut">
              <a:rPr lang="en-US" dirty="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8/22/2019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8/22/2019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8/22/2019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AE0757-B101-4811-9189-10EB2F458E2D}" type="datetimeFigureOut">
              <a:rPr lang="en-US" dirty="0"/>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DC078-589F-40E3-816C-EE21D62B5BBA}" type="datetimeFigureOut">
              <a:rPr lang="en-US" dirty="0"/>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8/22/2019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imgres?imgurl=https://cdn.shopify.com/s/files/1/0257/3165/products/RSE43257_grande.jpeg?v%3D1497288856&amp;imgrefurl=https://outlet.historicimages.com/collections/all/bobsledding-skating-skiing-figure-skating-ice-skating-roller-derby-slalom?page%3D17&amp;docid=31blM7x-nYEamM&amp;tbnid=cgkVJ1H-rVSahM:&amp;vet=12ahUKEwiznfrN3YziAhUXrZ4KHSerA3I4ZBAzKEgwSHoECAEQSw..i&amp;w=477&amp;h=600&amp;bih=832&amp;biw=1328&amp;q=1950%20roller%20skating%20couples&amp;ved=2ahUKEwiznfrN3YziAhUXrZ4KHSerA3I4ZBAzKEgwSHoECAEQSw&amp;iact=mrc&amp;uact=8"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s://www.google.com/imgres?imgurl=https://i.ytimg.com/vi/7c87ycZJngQ/hqdefault.jpg&amp;imgrefurl=https://www.youtube.com/watch?v%3D7c87ycZJngQ&amp;docid=Yn_CmuCeDCtNUM&amp;tbnid=bD3qW0XN-wk5oM:&amp;vet=10ahUKEwjbmOaT4IziAhXKxFQKHYnyA7wQMwhrKB4wHg..i&amp;w=480&amp;h=360&amp;bih=832&amp;biw=1328&amp;q=compulsory%20figures%20roller%20skating&amp;ved=0ahUKEwjbmOaT4IziAhXKxFQKHYnyA7wQMwhrKB4wHg&amp;iact=mrc&amp;uact=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rct=j&amp;q=&amp;esrc=s&amp;source=images&amp;cd=&amp;cad=rja&amp;uact=8&amp;ved=2ahUKEwj6geel6YziAhVBCTQIHamQDFwQjRx6BAgBEAU&amp;url=https://www.teamusa.org/usa-roller-sports/figure&amp;psig=AOvVaw3wDD5yXgpHJjjG_Pu4pvii&amp;ust=1557435402093006" TargetMode="Externa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FIGURE SPORT COMMITTEE UPDATE</a:t>
            </a:r>
            <a:endParaRPr lang="en-US" dirty="0"/>
          </a:p>
        </p:txBody>
      </p:sp>
      <p:pic>
        <p:nvPicPr>
          <p:cNvPr id="4" name="Picture 3">
            <a:extLst>
              <a:ext uri="{FF2B5EF4-FFF2-40B4-BE49-F238E27FC236}">
                <a16:creationId xmlns="" xmlns:a16="http://schemas.microsoft.com/office/drawing/2014/main" id="{007B3DA0-B882-4DCF-B53E-790C3D113B3C}"/>
              </a:ext>
            </a:extLst>
          </p:cNvPr>
          <p:cNvPicPr>
            <a:picLocks noChangeAspect="1"/>
          </p:cNvPicPr>
          <p:nvPr/>
        </p:nvPicPr>
        <p:blipFill>
          <a:blip r:embed="rId2"/>
          <a:stretch>
            <a:fillRect/>
          </a:stretch>
        </p:blipFill>
        <p:spPr>
          <a:xfrm>
            <a:off x="174170" y="200440"/>
            <a:ext cx="4390265" cy="1995575"/>
          </a:xfrm>
          <a:prstGeom prst="rect">
            <a:avLst/>
          </a:prstGeom>
          <a:scene3d>
            <a:camera prst="orthographicFront"/>
            <a:lightRig rig="threePt" dir="t"/>
          </a:scene3d>
          <a:sp3d>
            <a:bevelT prst="slope"/>
          </a:sp3d>
        </p:spPr>
      </p:pic>
    </p:spTree>
    <p:extLst>
      <p:ext uri="{BB962C8B-B14F-4D97-AF65-F5344CB8AC3E}">
        <p14:creationId xmlns:p14="http://schemas.microsoft.com/office/powerpoint/2010/main" val="1834583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7E5A3-4A14-4E70-B4D4-A97526C285CE}"/>
              </a:ext>
            </a:extLst>
          </p:cNvPr>
          <p:cNvSpPr>
            <a:spLocks noGrp="1"/>
          </p:cNvSpPr>
          <p:nvPr>
            <p:ph type="title"/>
          </p:nvPr>
        </p:nvSpPr>
        <p:spPr/>
        <p:txBody>
          <a:bodyPr/>
          <a:lstStyle/>
          <a:p>
            <a:r>
              <a:rPr lang="en-US" dirty="0"/>
              <a:t>Pairs</a:t>
            </a:r>
          </a:p>
        </p:txBody>
      </p:sp>
      <p:graphicFrame>
        <p:nvGraphicFramePr>
          <p:cNvPr id="6" name="Table 5">
            <a:extLst>
              <a:ext uri="{FF2B5EF4-FFF2-40B4-BE49-F238E27FC236}">
                <a16:creationId xmlns="" xmlns:a16="http://schemas.microsoft.com/office/drawing/2014/main" id="{9AD3FE14-79FD-4FB1-B56C-4AFA434B4445}"/>
              </a:ext>
            </a:extLst>
          </p:cNvPr>
          <p:cNvGraphicFramePr>
            <a:graphicFrameLocks noGrp="1"/>
          </p:cNvGraphicFramePr>
          <p:nvPr>
            <p:extLst>
              <p:ext uri="{D42A27DB-BD31-4B8C-83A1-F6EECF244321}">
                <p14:modId xmlns:p14="http://schemas.microsoft.com/office/powerpoint/2010/main" val="3072703261"/>
              </p:ext>
            </p:extLst>
          </p:nvPr>
        </p:nvGraphicFramePr>
        <p:xfrm>
          <a:off x="1289070" y="2892760"/>
          <a:ext cx="9613860" cy="2865120"/>
        </p:xfrm>
        <a:graphic>
          <a:graphicData uri="http://schemas.openxmlformats.org/drawingml/2006/table">
            <a:tbl>
              <a:tblPr firstRow="1" bandRow="1">
                <a:tableStyleId>{073A0DAA-6AF3-43AB-8588-CEC1D06C72B9}</a:tableStyleId>
              </a:tblPr>
              <a:tblGrid>
                <a:gridCol w="3204620">
                  <a:extLst>
                    <a:ext uri="{9D8B030D-6E8A-4147-A177-3AD203B41FA5}">
                      <a16:colId xmlns="" xmlns:a16="http://schemas.microsoft.com/office/drawing/2014/main" val="605484369"/>
                    </a:ext>
                  </a:extLst>
                </a:gridCol>
                <a:gridCol w="3204620">
                  <a:extLst>
                    <a:ext uri="{9D8B030D-6E8A-4147-A177-3AD203B41FA5}">
                      <a16:colId xmlns="" xmlns:a16="http://schemas.microsoft.com/office/drawing/2014/main" val="462715950"/>
                    </a:ext>
                  </a:extLst>
                </a:gridCol>
                <a:gridCol w="3204620">
                  <a:extLst>
                    <a:ext uri="{9D8B030D-6E8A-4147-A177-3AD203B41FA5}">
                      <a16:colId xmlns="" xmlns:a16="http://schemas.microsoft.com/office/drawing/2014/main" val="2459167847"/>
                    </a:ext>
                  </a:extLst>
                </a:gridCol>
              </a:tblGrid>
              <a:tr h="370840">
                <a:tc>
                  <a:txBody>
                    <a:bodyPr/>
                    <a:lstStyle/>
                    <a:p>
                      <a:pPr algn="ctr"/>
                      <a:r>
                        <a:rPr lang="en-US" dirty="0"/>
                        <a:t>Pairs</a:t>
                      </a:r>
                    </a:p>
                  </a:txBody>
                  <a:tcPr anchor="ctr"/>
                </a:tc>
                <a:tc>
                  <a:txBody>
                    <a:bodyPr/>
                    <a:lstStyle/>
                    <a:p>
                      <a:pPr algn="ctr"/>
                      <a:r>
                        <a:rPr lang="en-US" dirty="0"/>
                        <a:t>Requirements</a:t>
                      </a:r>
                    </a:p>
                  </a:txBody>
                  <a:tcPr anchor="ctr"/>
                </a:tc>
                <a:tc>
                  <a:txBody>
                    <a:bodyPr/>
                    <a:lstStyle/>
                    <a:p>
                      <a:pPr algn="ctr"/>
                      <a:r>
                        <a:rPr lang="en-US" dirty="0"/>
                        <a:t>Ages</a:t>
                      </a:r>
                    </a:p>
                  </a:txBody>
                  <a:tcPr anchor="ctr"/>
                </a:tc>
                <a:extLst>
                  <a:ext uri="{0D108BD9-81ED-4DB2-BD59-A6C34878D82A}">
                    <a16:rowId xmlns="" xmlns:a16="http://schemas.microsoft.com/office/drawing/2014/main" val="868684782"/>
                  </a:ext>
                </a:extLst>
              </a:tr>
              <a:tr h="741680">
                <a:tc>
                  <a:txBody>
                    <a:bodyPr/>
                    <a:lstStyle/>
                    <a:p>
                      <a:pPr algn="ctr"/>
                      <a:r>
                        <a:rPr lang="en-US" dirty="0"/>
                        <a:t>Mini</a:t>
                      </a:r>
                    </a:p>
                  </a:txBody>
                  <a:tcPr anchor="ctr">
                    <a:solidFill>
                      <a:schemeClr val="tx1">
                        <a:lumMod val="85000"/>
                      </a:schemeClr>
                    </a:solidFill>
                  </a:tcPr>
                </a:tc>
                <a:tc>
                  <a:txBody>
                    <a:bodyPr/>
                    <a:lstStyle/>
                    <a:p>
                      <a:pPr algn="ctr"/>
                      <a:r>
                        <a:rPr lang="en-US" dirty="0"/>
                        <a:t>World Skate Requirements (long program ONLY)</a:t>
                      </a:r>
                    </a:p>
                  </a:txBody>
                  <a:tcPr anchor="ctr">
                    <a:solidFill>
                      <a:schemeClr val="tx1">
                        <a:lumMod val="85000"/>
                      </a:schemeClr>
                    </a:solidFill>
                  </a:tcPr>
                </a:tc>
                <a:tc>
                  <a:txBody>
                    <a:bodyPr/>
                    <a:lstStyle/>
                    <a:p>
                      <a:pPr algn="ctr"/>
                      <a:r>
                        <a:rPr lang="en-US" dirty="0"/>
                        <a:t>10 &amp; under</a:t>
                      </a:r>
                    </a:p>
                  </a:txBody>
                  <a:tcPr anchor="ctr">
                    <a:solidFill>
                      <a:schemeClr val="tx1">
                        <a:lumMod val="85000"/>
                      </a:schemeClr>
                    </a:solidFill>
                  </a:tcPr>
                </a:tc>
                <a:extLst>
                  <a:ext uri="{0D108BD9-81ED-4DB2-BD59-A6C34878D82A}">
                    <a16:rowId xmlns="" xmlns:a16="http://schemas.microsoft.com/office/drawing/2014/main" val="3994132210"/>
                  </a:ext>
                </a:extLst>
              </a:tr>
              <a:tr h="370840">
                <a:tc>
                  <a:txBody>
                    <a:bodyPr/>
                    <a:lstStyle/>
                    <a:p>
                      <a:pPr algn="ctr"/>
                      <a:r>
                        <a:rPr lang="en-US" dirty="0"/>
                        <a:t>Espoir</a:t>
                      </a:r>
                    </a:p>
                  </a:txBody>
                  <a:tcPr anchor="ctr">
                    <a:solidFill>
                      <a:schemeClr val="tx1">
                        <a:lumMod val="75000"/>
                      </a:schemeClr>
                    </a:solidFill>
                  </a:tcPr>
                </a:tc>
                <a:tc rowSpan="3">
                  <a:txBody>
                    <a:bodyPr/>
                    <a:lstStyle/>
                    <a:p>
                      <a:pPr algn="ctr"/>
                      <a:r>
                        <a:rPr lang="en-US" dirty="0"/>
                        <a:t>World Skate Requirements (short and long program)</a:t>
                      </a:r>
                    </a:p>
                  </a:txBody>
                  <a:tcPr anchor="ctr">
                    <a:solidFill>
                      <a:schemeClr val="tx1">
                        <a:lumMod val="75000"/>
                      </a:schemeClr>
                    </a:solidFill>
                  </a:tcPr>
                </a:tc>
                <a:tc>
                  <a:txBody>
                    <a:bodyPr/>
                    <a:lstStyle/>
                    <a:p>
                      <a:pPr algn="ctr"/>
                      <a:r>
                        <a:rPr lang="en-US" dirty="0"/>
                        <a:t>12 &amp; under</a:t>
                      </a:r>
                    </a:p>
                  </a:txBody>
                  <a:tcPr anchor="ctr">
                    <a:solidFill>
                      <a:schemeClr val="tx1">
                        <a:lumMod val="75000"/>
                      </a:schemeClr>
                    </a:solidFill>
                  </a:tcPr>
                </a:tc>
                <a:extLst>
                  <a:ext uri="{0D108BD9-81ED-4DB2-BD59-A6C34878D82A}">
                    <a16:rowId xmlns="" xmlns:a16="http://schemas.microsoft.com/office/drawing/2014/main" val="3100011372"/>
                  </a:ext>
                </a:extLst>
              </a:tr>
              <a:tr h="370840">
                <a:tc>
                  <a:txBody>
                    <a:bodyPr/>
                    <a:lstStyle/>
                    <a:p>
                      <a:pPr algn="ctr"/>
                      <a:r>
                        <a:rPr lang="en-US" dirty="0"/>
                        <a:t>Cadet</a:t>
                      </a:r>
                    </a:p>
                  </a:txBody>
                  <a:tcPr anchor="ctr">
                    <a:solidFill>
                      <a:schemeClr val="tx1">
                        <a:lumMod val="75000"/>
                      </a:schemeClr>
                    </a:solidFill>
                  </a:tcPr>
                </a:tc>
                <a:tc vMerge="1">
                  <a:txBody>
                    <a:bodyPr/>
                    <a:lstStyle/>
                    <a:p>
                      <a:pPr algn="ctr"/>
                      <a:endParaRPr lang="en-US" dirty="0"/>
                    </a:p>
                  </a:txBody>
                  <a:tcPr anchor="ctr">
                    <a:solidFill>
                      <a:schemeClr val="tx1">
                        <a:lumMod val="75000"/>
                      </a:schemeClr>
                    </a:solidFill>
                  </a:tcPr>
                </a:tc>
                <a:tc>
                  <a:txBody>
                    <a:bodyPr/>
                    <a:lstStyle/>
                    <a:p>
                      <a:pPr algn="ctr"/>
                      <a:r>
                        <a:rPr lang="en-US" dirty="0"/>
                        <a:t>14 &amp; under</a:t>
                      </a:r>
                    </a:p>
                  </a:txBody>
                  <a:tcPr anchor="ctr">
                    <a:solidFill>
                      <a:schemeClr val="tx1">
                        <a:lumMod val="75000"/>
                      </a:schemeClr>
                    </a:solidFill>
                  </a:tcPr>
                </a:tc>
                <a:extLst>
                  <a:ext uri="{0D108BD9-81ED-4DB2-BD59-A6C34878D82A}">
                    <a16:rowId xmlns="" xmlns:a16="http://schemas.microsoft.com/office/drawing/2014/main" val="1314177681"/>
                  </a:ext>
                </a:extLst>
              </a:tr>
              <a:tr h="370840">
                <a:tc>
                  <a:txBody>
                    <a:bodyPr/>
                    <a:lstStyle/>
                    <a:p>
                      <a:pPr algn="ctr"/>
                      <a:r>
                        <a:rPr lang="en-US" dirty="0"/>
                        <a:t>Youth</a:t>
                      </a:r>
                    </a:p>
                  </a:txBody>
                  <a:tcPr anchor="ctr">
                    <a:solidFill>
                      <a:schemeClr val="tx1">
                        <a:lumMod val="75000"/>
                      </a:schemeClr>
                    </a:solidFill>
                  </a:tcPr>
                </a:tc>
                <a:tc vMerge="1">
                  <a:txBody>
                    <a:bodyPr/>
                    <a:lstStyle/>
                    <a:p>
                      <a:pPr algn="ctr"/>
                      <a:endParaRPr lang="en-US" dirty="0"/>
                    </a:p>
                  </a:txBody>
                  <a:tcPr anchor="ctr">
                    <a:solidFill>
                      <a:schemeClr val="tx1">
                        <a:lumMod val="75000"/>
                      </a:schemeClr>
                    </a:solidFill>
                  </a:tcPr>
                </a:tc>
                <a:tc>
                  <a:txBody>
                    <a:bodyPr/>
                    <a:lstStyle/>
                    <a:p>
                      <a:pPr algn="ctr"/>
                      <a:r>
                        <a:rPr lang="en-US" dirty="0"/>
                        <a:t>15 &amp; up</a:t>
                      </a:r>
                    </a:p>
                  </a:txBody>
                  <a:tcPr anchor="ctr">
                    <a:solidFill>
                      <a:schemeClr val="tx1">
                        <a:lumMod val="75000"/>
                      </a:schemeClr>
                    </a:solidFill>
                  </a:tcPr>
                </a:tc>
                <a:extLst>
                  <a:ext uri="{0D108BD9-81ED-4DB2-BD59-A6C34878D82A}">
                    <a16:rowId xmlns="" xmlns:a16="http://schemas.microsoft.com/office/drawing/2014/main" val="4252685915"/>
                  </a:ext>
                </a:extLst>
              </a:tr>
              <a:tr h="370840">
                <a:tc>
                  <a:txBody>
                    <a:bodyPr/>
                    <a:lstStyle/>
                    <a:p>
                      <a:pPr algn="ctr"/>
                      <a:r>
                        <a:rPr lang="en-US" dirty="0"/>
                        <a:t>Fresh/Soph</a:t>
                      </a:r>
                    </a:p>
                  </a:txBody>
                  <a:tcPr anchor="ctr">
                    <a:solidFill>
                      <a:schemeClr val="tx1">
                        <a:lumMod val="85000"/>
                      </a:schemeClr>
                    </a:solidFill>
                  </a:tcPr>
                </a:tc>
                <a:tc>
                  <a:txBody>
                    <a:bodyPr/>
                    <a:lstStyle/>
                    <a:p>
                      <a:pPr algn="ctr"/>
                      <a:r>
                        <a:rPr lang="en-US" dirty="0"/>
                        <a:t>No change in current requirements.</a:t>
                      </a:r>
                    </a:p>
                  </a:txBody>
                  <a:tcPr anchor="ctr">
                    <a:solidFill>
                      <a:schemeClr val="tx1">
                        <a:lumMod val="85000"/>
                      </a:schemeClr>
                    </a:solidFill>
                  </a:tcPr>
                </a:tc>
                <a:tc>
                  <a:txBody>
                    <a:bodyPr/>
                    <a:lstStyle/>
                    <a:p>
                      <a:pPr algn="ctr"/>
                      <a:r>
                        <a:rPr lang="en-US" dirty="0"/>
                        <a:t>13 &amp; up</a:t>
                      </a:r>
                    </a:p>
                  </a:txBody>
                  <a:tcPr anchor="ctr">
                    <a:solidFill>
                      <a:schemeClr val="tx1">
                        <a:lumMod val="85000"/>
                      </a:schemeClr>
                    </a:solidFill>
                  </a:tcPr>
                </a:tc>
                <a:extLst>
                  <a:ext uri="{0D108BD9-81ED-4DB2-BD59-A6C34878D82A}">
                    <a16:rowId xmlns="" xmlns:a16="http://schemas.microsoft.com/office/drawing/2014/main" val="4146031920"/>
                  </a:ext>
                </a:extLst>
              </a:tr>
            </a:tbl>
          </a:graphicData>
        </a:graphic>
      </p:graphicFrame>
    </p:spTree>
    <p:extLst>
      <p:ext uri="{BB962C8B-B14F-4D97-AF65-F5344CB8AC3E}">
        <p14:creationId xmlns:p14="http://schemas.microsoft.com/office/powerpoint/2010/main" val="3690831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7E5A3-4A14-4E70-B4D4-A97526C285CE}"/>
              </a:ext>
            </a:extLst>
          </p:cNvPr>
          <p:cNvSpPr>
            <a:spLocks noGrp="1"/>
          </p:cNvSpPr>
          <p:nvPr>
            <p:ph type="title"/>
          </p:nvPr>
        </p:nvSpPr>
        <p:spPr/>
        <p:txBody>
          <a:bodyPr/>
          <a:lstStyle/>
          <a:p>
            <a:r>
              <a:rPr lang="en-US" dirty="0"/>
              <a:t>Domestic Solo &amp; Team Dance</a:t>
            </a:r>
          </a:p>
        </p:txBody>
      </p:sp>
      <p:sp>
        <p:nvSpPr>
          <p:cNvPr id="5" name="Content Placeholder 2">
            <a:extLst>
              <a:ext uri="{FF2B5EF4-FFF2-40B4-BE49-F238E27FC236}">
                <a16:creationId xmlns="" xmlns:a16="http://schemas.microsoft.com/office/drawing/2014/main" id="{0DD63D1D-C972-49F5-966E-B12B6C05D34B}"/>
              </a:ext>
            </a:extLst>
          </p:cNvPr>
          <p:cNvSpPr txBox="1">
            <a:spLocks/>
          </p:cNvSpPr>
          <p:nvPr/>
        </p:nvSpPr>
        <p:spPr>
          <a:xfrm>
            <a:off x="680321" y="2258496"/>
            <a:ext cx="9613861" cy="438614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r>
              <a:rPr lang="en-US" dirty="0">
                <a:effectLst>
                  <a:outerShdw blurRad="50800" dist="38100" dir="8100000" algn="tr" rotWithShape="0">
                    <a:prstClr val="black">
                      <a:alpha val="40000"/>
                    </a:prstClr>
                  </a:outerShdw>
                </a:effectLst>
              </a:rPr>
              <a:t>The domestic Solo and Team Dance events will remain completely unchanged from their current structure.</a:t>
            </a:r>
          </a:p>
          <a:p>
            <a:r>
              <a:rPr lang="en-US" dirty="0">
                <a:effectLst>
                  <a:outerShdw blurRad="50800" dist="38100" dir="8100000" algn="tr" rotWithShape="0">
                    <a:prstClr val="black">
                      <a:alpha val="40000"/>
                    </a:prstClr>
                  </a:outerShdw>
                </a:effectLst>
              </a:rPr>
              <a:t>Crossover between domestic and international dance events will be allowed, as they have in previous seasons.</a:t>
            </a:r>
          </a:p>
        </p:txBody>
      </p:sp>
    </p:spTree>
    <p:extLst>
      <p:ext uri="{BB962C8B-B14F-4D97-AF65-F5344CB8AC3E}">
        <p14:creationId xmlns:p14="http://schemas.microsoft.com/office/powerpoint/2010/main" val="3198657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7E5A3-4A14-4E70-B4D4-A97526C285CE}"/>
              </a:ext>
            </a:extLst>
          </p:cNvPr>
          <p:cNvSpPr>
            <a:spLocks noGrp="1"/>
          </p:cNvSpPr>
          <p:nvPr>
            <p:ph type="title"/>
          </p:nvPr>
        </p:nvSpPr>
        <p:spPr/>
        <p:txBody>
          <a:bodyPr/>
          <a:lstStyle/>
          <a:p>
            <a:r>
              <a:rPr lang="en-US" dirty="0"/>
              <a:t>Domestic Solo &amp; Team Dance</a:t>
            </a:r>
          </a:p>
        </p:txBody>
      </p:sp>
      <p:graphicFrame>
        <p:nvGraphicFramePr>
          <p:cNvPr id="6" name="Table 5">
            <a:extLst>
              <a:ext uri="{FF2B5EF4-FFF2-40B4-BE49-F238E27FC236}">
                <a16:creationId xmlns="" xmlns:a16="http://schemas.microsoft.com/office/drawing/2014/main" id="{9AD3FE14-79FD-4FB1-B56C-4AFA434B4445}"/>
              </a:ext>
            </a:extLst>
          </p:cNvPr>
          <p:cNvGraphicFramePr>
            <a:graphicFrameLocks noGrp="1"/>
          </p:cNvGraphicFramePr>
          <p:nvPr>
            <p:extLst>
              <p:ext uri="{D42A27DB-BD31-4B8C-83A1-F6EECF244321}">
                <p14:modId xmlns:p14="http://schemas.microsoft.com/office/powerpoint/2010/main" val="3464501488"/>
              </p:ext>
            </p:extLst>
          </p:nvPr>
        </p:nvGraphicFramePr>
        <p:xfrm>
          <a:off x="1290828" y="2326703"/>
          <a:ext cx="9610344" cy="4180110"/>
        </p:xfrm>
        <a:graphic>
          <a:graphicData uri="http://schemas.openxmlformats.org/drawingml/2006/table">
            <a:tbl>
              <a:tblPr firstRow="1" bandRow="1">
                <a:tableStyleId>{073A0DAA-6AF3-43AB-8588-CEC1D06C72B9}</a:tableStyleId>
              </a:tblPr>
              <a:tblGrid>
                <a:gridCol w="2402586">
                  <a:extLst>
                    <a:ext uri="{9D8B030D-6E8A-4147-A177-3AD203B41FA5}">
                      <a16:colId xmlns="" xmlns:a16="http://schemas.microsoft.com/office/drawing/2014/main" val="605484369"/>
                    </a:ext>
                  </a:extLst>
                </a:gridCol>
                <a:gridCol w="2402586">
                  <a:extLst>
                    <a:ext uri="{9D8B030D-6E8A-4147-A177-3AD203B41FA5}">
                      <a16:colId xmlns="" xmlns:a16="http://schemas.microsoft.com/office/drawing/2014/main" val="462715950"/>
                    </a:ext>
                  </a:extLst>
                </a:gridCol>
                <a:gridCol w="2402586">
                  <a:extLst>
                    <a:ext uri="{9D8B030D-6E8A-4147-A177-3AD203B41FA5}">
                      <a16:colId xmlns="" xmlns:a16="http://schemas.microsoft.com/office/drawing/2014/main" val="2504718997"/>
                    </a:ext>
                  </a:extLst>
                </a:gridCol>
                <a:gridCol w="2402586">
                  <a:extLst>
                    <a:ext uri="{9D8B030D-6E8A-4147-A177-3AD203B41FA5}">
                      <a16:colId xmlns="" xmlns:a16="http://schemas.microsoft.com/office/drawing/2014/main" val="2459167847"/>
                    </a:ext>
                  </a:extLst>
                </a:gridCol>
              </a:tblGrid>
              <a:tr h="418011">
                <a:tc>
                  <a:txBody>
                    <a:bodyPr/>
                    <a:lstStyle/>
                    <a:p>
                      <a:pPr algn="ctr"/>
                      <a:r>
                        <a:rPr lang="en-US" dirty="0"/>
                        <a:t>Solo Dance</a:t>
                      </a:r>
                    </a:p>
                  </a:txBody>
                  <a:tcPr anchor="ctr"/>
                </a:tc>
                <a:tc>
                  <a:txBody>
                    <a:bodyPr/>
                    <a:lstStyle/>
                    <a:p>
                      <a:pPr algn="ctr"/>
                      <a:r>
                        <a:rPr lang="en-US" dirty="0"/>
                        <a:t>Ages</a:t>
                      </a:r>
                    </a:p>
                  </a:txBody>
                  <a:tcPr anchor="ctr"/>
                </a:tc>
                <a:tc>
                  <a:txBody>
                    <a:bodyPr/>
                    <a:lstStyle/>
                    <a:p>
                      <a:pPr algn="ctr"/>
                      <a:r>
                        <a:rPr lang="en-US" dirty="0"/>
                        <a:t>Team Dance</a:t>
                      </a:r>
                    </a:p>
                  </a:txBody>
                  <a:tcPr anchor="ctr"/>
                </a:tc>
                <a:tc>
                  <a:txBody>
                    <a:bodyPr/>
                    <a:lstStyle/>
                    <a:p>
                      <a:pPr algn="ctr"/>
                      <a:r>
                        <a:rPr lang="en-US" dirty="0"/>
                        <a:t>Ages</a:t>
                      </a:r>
                    </a:p>
                  </a:txBody>
                  <a:tcPr anchor="ctr"/>
                </a:tc>
                <a:extLst>
                  <a:ext uri="{0D108BD9-81ED-4DB2-BD59-A6C34878D82A}">
                    <a16:rowId xmlns="" xmlns:a16="http://schemas.microsoft.com/office/drawing/2014/main" val="868684782"/>
                  </a:ext>
                </a:extLst>
              </a:tr>
              <a:tr h="418011">
                <a:tc>
                  <a:txBody>
                    <a:bodyPr/>
                    <a:lstStyle/>
                    <a:p>
                      <a:pPr algn="ctr"/>
                      <a:r>
                        <a:rPr lang="en-US" dirty="0"/>
                        <a:t>Primary A</a:t>
                      </a:r>
                    </a:p>
                  </a:txBody>
                  <a:tcPr anchor="ctr"/>
                </a:tc>
                <a:tc>
                  <a:txBody>
                    <a:bodyPr/>
                    <a:lstStyle/>
                    <a:p>
                      <a:pPr algn="ctr"/>
                      <a:r>
                        <a:rPr lang="en-US" dirty="0"/>
                        <a:t>8 &amp; under</a:t>
                      </a:r>
                    </a:p>
                  </a:txBody>
                  <a:tcPr anchor="ctr"/>
                </a:tc>
                <a:tc>
                  <a:txBody>
                    <a:bodyPr/>
                    <a:lstStyle/>
                    <a:p>
                      <a:pPr algn="ctr"/>
                      <a:r>
                        <a:rPr lang="en-US" dirty="0"/>
                        <a:t>Juvenile</a:t>
                      </a:r>
                    </a:p>
                  </a:txBody>
                  <a:tcPr anchor="ctr"/>
                </a:tc>
                <a:tc>
                  <a:txBody>
                    <a:bodyPr/>
                    <a:lstStyle/>
                    <a:p>
                      <a:pPr algn="ctr"/>
                      <a:r>
                        <a:rPr lang="en-US" dirty="0"/>
                        <a:t>10 &amp; under</a:t>
                      </a:r>
                    </a:p>
                  </a:txBody>
                  <a:tcPr anchor="ctr"/>
                </a:tc>
                <a:extLst>
                  <a:ext uri="{0D108BD9-81ED-4DB2-BD59-A6C34878D82A}">
                    <a16:rowId xmlns="" xmlns:a16="http://schemas.microsoft.com/office/drawing/2014/main" val="3994132210"/>
                  </a:ext>
                </a:extLst>
              </a:tr>
              <a:tr h="418011">
                <a:tc>
                  <a:txBody>
                    <a:bodyPr/>
                    <a:lstStyle/>
                    <a:p>
                      <a:pPr algn="ctr"/>
                      <a:r>
                        <a:rPr lang="en-US" dirty="0"/>
                        <a:t>Juvenile A</a:t>
                      </a:r>
                    </a:p>
                  </a:txBody>
                  <a:tcPr anchor="ctr"/>
                </a:tc>
                <a:tc>
                  <a:txBody>
                    <a:bodyPr/>
                    <a:lstStyle/>
                    <a:p>
                      <a:pPr algn="ctr"/>
                      <a:r>
                        <a:rPr lang="en-US" dirty="0"/>
                        <a:t>10 &amp; under</a:t>
                      </a:r>
                    </a:p>
                  </a:txBody>
                  <a:tcPr anchor="ctr"/>
                </a:tc>
                <a:tc>
                  <a:txBody>
                    <a:bodyPr/>
                    <a:lstStyle/>
                    <a:p>
                      <a:pPr algn="ctr"/>
                      <a:r>
                        <a:rPr lang="en-US" dirty="0"/>
                        <a:t>Elementary</a:t>
                      </a:r>
                    </a:p>
                  </a:txBody>
                  <a:tcPr anchor="ctr"/>
                </a:tc>
                <a:tc>
                  <a:txBody>
                    <a:bodyPr/>
                    <a:lstStyle/>
                    <a:p>
                      <a:pPr algn="ctr"/>
                      <a:r>
                        <a:rPr lang="en-US" dirty="0"/>
                        <a:t>12 &amp; under</a:t>
                      </a:r>
                    </a:p>
                  </a:txBody>
                  <a:tcPr anchor="ctr"/>
                </a:tc>
                <a:extLst>
                  <a:ext uri="{0D108BD9-81ED-4DB2-BD59-A6C34878D82A}">
                    <a16:rowId xmlns="" xmlns:a16="http://schemas.microsoft.com/office/drawing/2014/main" val="2154116971"/>
                  </a:ext>
                </a:extLst>
              </a:tr>
              <a:tr h="418011">
                <a:tc>
                  <a:txBody>
                    <a:bodyPr/>
                    <a:lstStyle/>
                    <a:p>
                      <a:pPr algn="ctr"/>
                      <a:r>
                        <a:rPr lang="en-US" dirty="0"/>
                        <a:t>Elementary A</a:t>
                      </a:r>
                    </a:p>
                  </a:txBody>
                  <a:tcPr anchor="ctr"/>
                </a:tc>
                <a:tc>
                  <a:txBody>
                    <a:bodyPr/>
                    <a:lstStyle/>
                    <a:p>
                      <a:pPr algn="ctr"/>
                      <a:r>
                        <a:rPr lang="en-US" dirty="0"/>
                        <a:t>12 &amp; under</a:t>
                      </a:r>
                    </a:p>
                  </a:txBody>
                  <a:tcPr anchor="ctr"/>
                </a:tc>
                <a:tc>
                  <a:txBody>
                    <a:bodyPr/>
                    <a:lstStyle/>
                    <a:p>
                      <a:pPr algn="ctr"/>
                      <a:r>
                        <a:rPr lang="en-US" dirty="0"/>
                        <a:t>Fresh/Soph A</a:t>
                      </a:r>
                    </a:p>
                  </a:txBody>
                  <a:tcPr anchor="ctr"/>
                </a:tc>
                <a:tc>
                  <a:txBody>
                    <a:bodyPr/>
                    <a:lstStyle/>
                    <a:p>
                      <a:pPr algn="ctr"/>
                      <a:r>
                        <a:rPr lang="en-US" dirty="0"/>
                        <a:t>13 &amp; up</a:t>
                      </a:r>
                    </a:p>
                  </a:txBody>
                  <a:tcPr anchor="ctr"/>
                </a:tc>
                <a:extLst>
                  <a:ext uri="{0D108BD9-81ED-4DB2-BD59-A6C34878D82A}">
                    <a16:rowId xmlns="" xmlns:a16="http://schemas.microsoft.com/office/drawing/2014/main" val="3100011372"/>
                  </a:ext>
                </a:extLst>
              </a:tr>
              <a:tr h="418011">
                <a:tc>
                  <a:txBody>
                    <a:bodyPr/>
                    <a:lstStyle/>
                    <a:p>
                      <a:pPr algn="ctr"/>
                      <a:r>
                        <a:rPr lang="en-US" dirty="0"/>
                        <a:t>Freshman A</a:t>
                      </a:r>
                    </a:p>
                  </a:txBody>
                  <a:tcPr anchor="ctr"/>
                </a:tc>
                <a:tc>
                  <a:txBody>
                    <a:bodyPr/>
                    <a:lstStyle/>
                    <a:p>
                      <a:pPr algn="ctr"/>
                      <a:r>
                        <a:rPr lang="en-US" dirty="0"/>
                        <a:t>14 &amp; under</a:t>
                      </a:r>
                    </a:p>
                  </a:txBody>
                  <a:tcPr anchor="ctr"/>
                </a:tc>
                <a:tc>
                  <a:txBody>
                    <a:bodyPr/>
                    <a:lstStyle/>
                    <a:p>
                      <a:pPr algn="ctr"/>
                      <a:r>
                        <a:rPr lang="en-US" dirty="0"/>
                        <a:t>Fresh/Soph B</a:t>
                      </a:r>
                    </a:p>
                  </a:txBody>
                  <a:tcPr anchor="ctr"/>
                </a:tc>
                <a:tc>
                  <a:txBody>
                    <a:bodyPr/>
                    <a:lstStyle/>
                    <a:p>
                      <a:pPr algn="ctr"/>
                      <a:r>
                        <a:rPr lang="en-US" dirty="0"/>
                        <a:t>13 &amp; up</a:t>
                      </a:r>
                    </a:p>
                  </a:txBody>
                  <a:tcPr anchor="ctr"/>
                </a:tc>
                <a:extLst>
                  <a:ext uri="{0D108BD9-81ED-4DB2-BD59-A6C34878D82A}">
                    <a16:rowId xmlns="" xmlns:a16="http://schemas.microsoft.com/office/drawing/2014/main" val="1314177681"/>
                  </a:ext>
                </a:extLst>
              </a:tr>
              <a:tr h="418011">
                <a:tc>
                  <a:txBody>
                    <a:bodyPr/>
                    <a:lstStyle/>
                    <a:p>
                      <a:pPr algn="ctr"/>
                      <a:r>
                        <a:rPr lang="en-US" dirty="0"/>
                        <a:t>Sophomore A</a:t>
                      </a:r>
                    </a:p>
                  </a:txBody>
                  <a:tcPr anchor="ctr"/>
                </a:tc>
                <a:tc>
                  <a:txBody>
                    <a:bodyPr/>
                    <a:lstStyle/>
                    <a:p>
                      <a:pPr algn="ctr"/>
                      <a:r>
                        <a:rPr lang="en-US" dirty="0"/>
                        <a:t>15 &amp; up</a:t>
                      </a:r>
                    </a:p>
                  </a:txBody>
                  <a:tcPr anchor="ctr"/>
                </a:tc>
                <a:tc rowSpan="5" gridSpan="2">
                  <a:txBody>
                    <a:bodyPr/>
                    <a:lstStyle/>
                    <a:p>
                      <a:pPr algn="ctr"/>
                      <a:endParaRPr lang="en-US" dirty="0"/>
                    </a:p>
                  </a:txBody>
                  <a:tcPr anchor="ctr"/>
                </a:tc>
                <a:tc rowSpan="5" hMerge="1">
                  <a:txBody>
                    <a:bodyPr/>
                    <a:lstStyle/>
                    <a:p>
                      <a:pPr algn="ctr"/>
                      <a:endParaRPr lang="en-US" dirty="0"/>
                    </a:p>
                  </a:txBody>
                  <a:tcPr anchor="ctr"/>
                </a:tc>
                <a:extLst>
                  <a:ext uri="{0D108BD9-81ED-4DB2-BD59-A6C34878D82A}">
                    <a16:rowId xmlns="" xmlns:a16="http://schemas.microsoft.com/office/drawing/2014/main" val="4252685915"/>
                  </a:ext>
                </a:extLst>
              </a:tr>
              <a:tr h="418011">
                <a:tc>
                  <a:txBody>
                    <a:bodyPr/>
                    <a:lstStyle/>
                    <a:p>
                      <a:pPr algn="ctr"/>
                      <a:r>
                        <a:rPr lang="en-US" dirty="0"/>
                        <a:t>Junior</a:t>
                      </a:r>
                    </a:p>
                  </a:txBody>
                  <a:tcPr anchor="ctr"/>
                </a:tc>
                <a:tc>
                  <a:txBody>
                    <a:bodyPr/>
                    <a:lstStyle/>
                    <a:p>
                      <a:pPr algn="ctr"/>
                      <a:r>
                        <a:rPr lang="en-US" dirty="0"/>
                        <a:t>* see rules</a:t>
                      </a:r>
                    </a:p>
                  </a:txBody>
                  <a:tcPr anchor="ctr"/>
                </a:tc>
                <a:tc gridSpan="2" vMerge="1">
                  <a:txBody>
                    <a:bodyPr/>
                    <a:lstStyle/>
                    <a:p>
                      <a:pPr algn="ctr"/>
                      <a:endParaRPr lang="en-US" dirty="0"/>
                    </a:p>
                  </a:txBody>
                  <a:tcPr anchor="ctr"/>
                </a:tc>
                <a:tc hMerge="1" vMerge="1">
                  <a:txBody>
                    <a:bodyPr/>
                    <a:lstStyle/>
                    <a:p>
                      <a:pPr algn="ctr"/>
                      <a:endParaRPr lang="en-US" dirty="0"/>
                    </a:p>
                  </a:txBody>
                  <a:tcPr anchor="ctr"/>
                </a:tc>
                <a:extLst>
                  <a:ext uri="{0D108BD9-81ED-4DB2-BD59-A6C34878D82A}">
                    <a16:rowId xmlns="" xmlns:a16="http://schemas.microsoft.com/office/drawing/2014/main" val="4146031920"/>
                  </a:ext>
                </a:extLst>
              </a:tr>
              <a:tr h="418011">
                <a:tc>
                  <a:txBody>
                    <a:bodyPr/>
                    <a:lstStyle/>
                    <a:p>
                      <a:pPr algn="ctr"/>
                      <a:r>
                        <a:rPr lang="en-US" dirty="0"/>
                        <a:t>Senior</a:t>
                      </a:r>
                    </a:p>
                  </a:txBody>
                  <a:tcPr anchor="ctr"/>
                </a:tc>
                <a:tc>
                  <a:txBody>
                    <a:bodyPr/>
                    <a:lstStyle/>
                    <a:p>
                      <a:pPr algn="ctr"/>
                      <a:r>
                        <a:rPr lang="en-US" dirty="0"/>
                        <a:t>* see rules</a:t>
                      </a:r>
                    </a:p>
                  </a:txBody>
                  <a:tcPr anchor="ctr"/>
                </a:tc>
                <a:tc gridSpan="2" vMerge="1">
                  <a:txBody>
                    <a:bodyPr/>
                    <a:lstStyle/>
                    <a:p>
                      <a:pPr algn="ctr"/>
                      <a:endParaRPr lang="en-US" dirty="0"/>
                    </a:p>
                  </a:txBody>
                  <a:tcPr anchor="ctr"/>
                </a:tc>
                <a:tc hMerge="1" vMerge="1">
                  <a:txBody>
                    <a:bodyPr/>
                    <a:lstStyle/>
                    <a:p>
                      <a:pPr algn="ctr"/>
                      <a:endParaRPr lang="en-US" dirty="0"/>
                    </a:p>
                  </a:txBody>
                  <a:tcPr anchor="ctr"/>
                </a:tc>
                <a:extLst>
                  <a:ext uri="{0D108BD9-81ED-4DB2-BD59-A6C34878D82A}">
                    <a16:rowId xmlns="" xmlns:a16="http://schemas.microsoft.com/office/drawing/2014/main" val="787583278"/>
                  </a:ext>
                </a:extLst>
              </a:tr>
              <a:tr h="418011">
                <a:tc>
                  <a:txBody>
                    <a:bodyPr/>
                    <a:lstStyle/>
                    <a:p>
                      <a:pPr algn="ctr"/>
                      <a:r>
                        <a:rPr lang="en-US" dirty="0"/>
                        <a:t>Juv/Elem B</a:t>
                      </a:r>
                    </a:p>
                  </a:txBody>
                  <a:tcPr anchor="ctr"/>
                </a:tc>
                <a:tc>
                  <a:txBody>
                    <a:bodyPr/>
                    <a:lstStyle/>
                    <a:p>
                      <a:pPr algn="ctr"/>
                      <a:r>
                        <a:rPr lang="en-US" dirty="0"/>
                        <a:t>12 &amp; under</a:t>
                      </a:r>
                    </a:p>
                  </a:txBody>
                  <a:tcPr anchor="ctr"/>
                </a:tc>
                <a:tc gridSpan="2" vMerge="1">
                  <a:txBody>
                    <a:bodyPr/>
                    <a:lstStyle/>
                    <a:p>
                      <a:pPr algn="ctr"/>
                      <a:endParaRPr lang="en-US" dirty="0"/>
                    </a:p>
                  </a:txBody>
                  <a:tcPr anchor="ctr"/>
                </a:tc>
                <a:tc hMerge="1" vMerge="1">
                  <a:txBody>
                    <a:bodyPr/>
                    <a:lstStyle/>
                    <a:p>
                      <a:pPr algn="ctr"/>
                      <a:endParaRPr lang="en-US" dirty="0"/>
                    </a:p>
                  </a:txBody>
                  <a:tcPr anchor="ctr"/>
                </a:tc>
                <a:extLst>
                  <a:ext uri="{0D108BD9-81ED-4DB2-BD59-A6C34878D82A}">
                    <a16:rowId xmlns="" xmlns:a16="http://schemas.microsoft.com/office/drawing/2014/main" val="2918654678"/>
                  </a:ext>
                </a:extLst>
              </a:tr>
              <a:tr h="418011">
                <a:tc>
                  <a:txBody>
                    <a:bodyPr/>
                    <a:lstStyle/>
                    <a:p>
                      <a:pPr algn="ctr"/>
                      <a:r>
                        <a:rPr lang="en-US" dirty="0"/>
                        <a:t>Fresh/Soph B</a:t>
                      </a:r>
                    </a:p>
                  </a:txBody>
                  <a:tcPr anchor="ctr"/>
                </a:tc>
                <a:tc>
                  <a:txBody>
                    <a:bodyPr/>
                    <a:lstStyle/>
                    <a:p>
                      <a:pPr algn="ctr"/>
                      <a:r>
                        <a:rPr lang="en-US" dirty="0"/>
                        <a:t>13 &amp; up</a:t>
                      </a:r>
                    </a:p>
                  </a:txBody>
                  <a:tcPr anchor="ctr"/>
                </a:tc>
                <a:tc gridSpan="2" vMerge="1">
                  <a:txBody>
                    <a:bodyPr/>
                    <a:lstStyle/>
                    <a:p>
                      <a:pPr algn="ctr"/>
                      <a:endParaRPr lang="en-US" dirty="0"/>
                    </a:p>
                  </a:txBody>
                  <a:tcPr anchor="ctr"/>
                </a:tc>
                <a:tc hMerge="1" vMerge="1">
                  <a:txBody>
                    <a:bodyPr/>
                    <a:lstStyle/>
                    <a:p>
                      <a:pPr algn="ctr"/>
                      <a:endParaRPr lang="en-US" dirty="0"/>
                    </a:p>
                  </a:txBody>
                  <a:tcPr anchor="ctr"/>
                </a:tc>
                <a:extLst>
                  <a:ext uri="{0D108BD9-81ED-4DB2-BD59-A6C34878D82A}">
                    <a16:rowId xmlns="" xmlns:a16="http://schemas.microsoft.com/office/drawing/2014/main" val="952686920"/>
                  </a:ext>
                </a:extLst>
              </a:tr>
            </a:tbl>
          </a:graphicData>
        </a:graphic>
      </p:graphicFrame>
    </p:spTree>
    <p:extLst>
      <p:ext uri="{BB962C8B-B14F-4D97-AF65-F5344CB8AC3E}">
        <p14:creationId xmlns:p14="http://schemas.microsoft.com/office/powerpoint/2010/main" val="2553461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7E5A3-4A14-4E70-B4D4-A97526C285CE}"/>
              </a:ext>
            </a:extLst>
          </p:cNvPr>
          <p:cNvSpPr>
            <a:spLocks noGrp="1"/>
          </p:cNvSpPr>
          <p:nvPr>
            <p:ph type="title"/>
          </p:nvPr>
        </p:nvSpPr>
        <p:spPr/>
        <p:txBody>
          <a:bodyPr/>
          <a:lstStyle/>
          <a:p>
            <a:r>
              <a:rPr lang="en-US" dirty="0"/>
              <a:t>International Solo &amp; Team Dance</a:t>
            </a:r>
          </a:p>
        </p:txBody>
      </p:sp>
      <p:sp>
        <p:nvSpPr>
          <p:cNvPr id="5" name="Content Placeholder 2">
            <a:extLst>
              <a:ext uri="{FF2B5EF4-FFF2-40B4-BE49-F238E27FC236}">
                <a16:creationId xmlns="" xmlns:a16="http://schemas.microsoft.com/office/drawing/2014/main" id="{0DD63D1D-C972-49F5-966E-B12B6C05D34B}"/>
              </a:ext>
            </a:extLst>
          </p:cNvPr>
          <p:cNvSpPr txBox="1">
            <a:spLocks/>
          </p:cNvSpPr>
          <p:nvPr/>
        </p:nvSpPr>
        <p:spPr>
          <a:xfrm>
            <a:off x="680321" y="2258496"/>
            <a:ext cx="9613861" cy="438614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r>
              <a:rPr lang="en-US" dirty="0">
                <a:effectLst>
                  <a:outerShdw blurRad="50800" dist="38100" dir="8100000" algn="tr" rotWithShape="0">
                    <a:prstClr val="black">
                      <a:alpha val="40000"/>
                    </a:prstClr>
                  </a:outerShdw>
                </a:effectLst>
              </a:rPr>
              <a:t>The existing International Solo &amp; Team Dance events will be split into four age groups, consistent with World Skate division names and requirements.</a:t>
            </a:r>
          </a:p>
          <a:p>
            <a:r>
              <a:rPr lang="en-US" dirty="0">
                <a:effectLst>
                  <a:outerShdw blurRad="50800" dist="38100" dir="8100000" algn="tr" rotWithShape="0">
                    <a:prstClr val="black">
                      <a:alpha val="40000"/>
                    </a:prstClr>
                  </a:outerShdw>
                </a:effectLst>
              </a:rPr>
              <a:t>Skaters will compete in both Compulsory Dance and Free Dance.</a:t>
            </a:r>
          </a:p>
          <a:p>
            <a:r>
              <a:rPr lang="en-US" dirty="0">
                <a:effectLst>
                  <a:outerShdw blurRad="50800" dist="38100" dir="8100000" algn="tr" rotWithShape="0">
                    <a:prstClr val="black">
                      <a:alpha val="40000"/>
                    </a:prstClr>
                  </a:outerShdw>
                </a:effectLst>
              </a:rPr>
              <a:t>Primary does NOT have a separate International event.</a:t>
            </a:r>
          </a:p>
          <a:p>
            <a:r>
              <a:rPr lang="en-US" dirty="0">
                <a:effectLst>
                  <a:outerShdw blurRad="50800" dist="38100" dir="8100000" algn="tr" rotWithShape="0">
                    <a:prstClr val="black">
                      <a:alpha val="40000"/>
                    </a:prstClr>
                  </a:outerShdw>
                </a:effectLst>
              </a:rPr>
              <a:t>Crossover between domestic and international dance events will be allowed, as they have in previous seasons.</a:t>
            </a:r>
          </a:p>
        </p:txBody>
      </p:sp>
    </p:spTree>
    <p:extLst>
      <p:ext uri="{BB962C8B-B14F-4D97-AF65-F5344CB8AC3E}">
        <p14:creationId xmlns:p14="http://schemas.microsoft.com/office/powerpoint/2010/main" val="2487976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7E5A3-4A14-4E70-B4D4-A97526C285CE}"/>
              </a:ext>
            </a:extLst>
          </p:cNvPr>
          <p:cNvSpPr>
            <a:spLocks noGrp="1"/>
          </p:cNvSpPr>
          <p:nvPr>
            <p:ph type="title"/>
          </p:nvPr>
        </p:nvSpPr>
        <p:spPr/>
        <p:txBody>
          <a:bodyPr/>
          <a:lstStyle/>
          <a:p>
            <a:r>
              <a:rPr lang="en-US" dirty="0"/>
              <a:t>International Solo &amp; Team Dance</a:t>
            </a:r>
          </a:p>
        </p:txBody>
      </p:sp>
      <p:graphicFrame>
        <p:nvGraphicFramePr>
          <p:cNvPr id="6" name="Table 5">
            <a:extLst>
              <a:ext uri="{FF2B5EF4-FFF2-40B4-BE49-F238E27FC236}">
                <a16:creationId xmlns="" xmlns:a16="http://schemas.microsoft.com/office/drawing/2014/main" id="{9AD3FE14-79FD-4FB1-B56C-4AFA434B4445}"/>
              </a:ext>
            </a:extLst>
          </p:cNvPr>
          <p:cNvGraphicFramePr>
            <a:graphicFrameLocks noGrp="1"/>
          </p:cNvGraphicFramePr>
          <p:nvPr>
            <p:extLst>
              <p:ext uri="{D42A27DB-BD31-4B8C-83A1-F6EECF244321}">
                <p14:modId xmlns:p14="http://schemas.microsoft.com/office/powerpoint/2010/main" val="3969309171"/>
              </p:ext>
            </p:extLst>
          </p:nvPr>
        </p:nvGraphicFramePr>
        <p:xfrm>
          <a:off x="1290828" y="3058223"/>
          <a:ext cx="9610344" cy="2090055"/>
        </p:xfrm>
        <a:graphic>
          <a:graphicData uri="http://schemas.openxmlformats.org/drawingml/2006/table">
            <a:tbl>
              <a:tblPr firstRow="1" bandRow="1">
                <a:tableStyleId>{073A0DAA-6AF3-43AB-8588-CEC1D06C72B9}</a:tableStyleId>
              </a:tblPr>
              <a:tblGrid>
                <a:gridCol w="2402586">
                  <a:extLst>
                    <a:ext uri="{9D8B030D-6E8A-4147-A177-3AD203B41FA5}">
                      <a16:colId xmlns="" xmlns:a16="http://schemas.microsoft.com/office/drawing/2014/main" val="605484369"/>
                    </a:ext>
                  </a:extLst>
                </a:gridCol>
                <a:gridCol w="2402586">
                  <a:extLst>
                    <a:ext uri="{9D8B030D-6E8A-4147-A177-3AD203B41FA5}">
                      <a16:colId xmlns="" xmlns:a16="http://schemas.microsoft.com/office/drawing/2014/main" val="462715950"/>
                    </a:ext>
                  </a:extLst>
                </a:gridCol>
                <a:gridCol w="2402586">
                  <a:extLst>
                    <a:ext uri="{9D8B030D-6E8A-4147-A177-3AD203B41FA5}">
                      <a16:colId xmlns="" xmlns:a16="http://schemas.microsoft.com/office/drawing/2014/main" val="2504718997"/>
                    </a:ext>
                  </a:extLst>
                </a:gridCol>
                <a:gridCol w="2402586">
                  <a:extLst>
                    <a:ext uri="{9D8B030D-6E8A-4147-A177-3AD203B41FA5}">
                      <a16:colId xmlns="" xmlns:a16="http://schemas.microsoft.com/office/drawing/2014/main" val="2459167847"/>
                    </a:ext>
                  </a:extLst>
                </a:gridCol>
              </a:tblGrid>
              <a:tr h="418011">
                <a:tc>
                  <a:txBody>
                    <a:bodyPr/>
                    <a:lstStyle/>
                    <a:p>
                      <a:pPr algn="ctr"/>
                      <a:r>
                        <a:rPr lang="en-US" dirty="0"/>
                        <a:t>Solo Dance</a:t>
                      </a:r>
                    </a:p>
                  </a:txBody>
                  <a:tcPr anchor="ctr"/>
                </a:tc>
                <a:tc>
                  <a:txBody>
                    <a:bodyPr/>
                    <a:lstStyle/>
                    <a:p>
                      <a:pPr algn="ctr"/>
                      <a:r>
                        <a:rPr lang="en-US" dirty="0"/>
                        <a:t>Ages</a:t>
                      </a:r>
                    </a:p>
                  </a:txBody>
                  <a:tcPr anchor="ctr"/>
                </a:tc>
                <a:tc>
                  <a:txBody>
                    <a:bodyPr/>
                    <a:lstStyle/>
                    <a:p>
                      <a:pPr algn="ctr"/>
                      <a:r>
                        <a:rPr lang="en-US" dirty="0"/>
                        <a:t>Team Dance</a:t>
                      </a:r>
                    </a:p>
                  </a:txBody>
                  <a:tcPr anchor="ctr"/>
                </a:tc>
                <a:tc>
                  <a:txBody>
                    <a:bodyPr/>
                    <a:lstStyle/>
                    <a:p>
                      <a:pPr algn="ctr"/>
                      <a:r>
                        <a:rPr lang="en-US" dirty="0"/>
                        <a:t>Ages</a:t>
                      </a:r>
                    </a:p>
                  </a:txBody>
                  <a:tcPr anchor="ctr"/>
                </a:tc>
                <a:extLst>
                  <a:ext uri="{0D108BD9-81ED-4DB2-BD59-A6C34878D82A}">
                    <a16:rowId xmlns="" xmlns:a16="http://schemas.microsoft.com/office/drawing/2014/main" val="868684782"/>
                  </a:ext>
                </a:extLst>
              </a:tr>
              <a:tr h="418011">
                <a:tc>
                  <a:txBody>
                    <a:bodyPr/>
                    <a:lstStyle/>
                    <a:p>
                      <a:pPr algn="ctr"/>
                      <a:r>
                        <a:rPr lang="en-US" dirty="0"/>
                        <a:t>Mini</a:t>
                      </a:r>
                    </a:p>
                  </a:txBody>
                  <a:tcPr anchor="ctr"/>
                </a:tc>
                <a:tc>
                  <a:txBody>
                    <a:bodyPr/>
                    <a:lstStyle/>
                    <a:p>
                      <a:pPr algn="ctr"/>
                      <a:r>
                        <a:rPr lang="en-US" dirty="0"/>
                        <a:t>10 &amp; under</a:t>
                      </a:r>
                    </a:p>
                  </a:txBody>
                  <a:tcPr anchor="ctr"/>
                </a:tc>
                <a:tc>
                  <a:txBody>
                    <a:bodyPr/>
                    <a:lstStyle/>
                    <a:p>
                      <a:pPr algn="ctr"/>
                      <a:r>
                        <a:rPr lang="en-US" dirty="0"/>
                        <a:t>Mini</a:t>
                      </a:r>
                    </a:p>
                  </a:txBody>
                  <a:tcPr anchor="ctr"/>
                </a:tc>
                <a:tc>
                  <a:txBody>
                    <a:bodyPr/>
                    <a:lstStyle/>
                    <a:p>
                      <a:pPr algn="ctr"/>
                      <a:r>
                        <a:rPr lang="en-US" dirty="0"/>
                        <a:t>10 &amp; under</a:t>
                      </a:r>
                    </a:p>
                  </a:txBody>
                  <a:tcPr anchor="ctr"/>
                </a:tc>
                <a:extLst>
                  <a:ext uri="{0D108BD9-81ED-4DB2-BD59-A6C34878D82A}">
                    <a16:rowId xmlns="" xmlns:a16="http://schemas.microsoft.com/office/drawing/2014/main" val="3994132210"/>
                  </a:ext>
                </a:extLst>
              </a:tr>
              <a:tr h="418011">
                <a:tc>
                  <a:txBody>
                    <a:bodyPr/>
                    <a:lstStyle/>
                    <a:p>
                      <a:pPr algn="ctr"/>
                      <a:r>
                        <a:rPr lang="en-US" dirty="0"/>
                        <a:t>Espoir</a:t>
                      </a:r>
                    </a:p>
                  </a:txBody>
                  <a:tcPr anchor="ctr"/>
                </a:tc>
                <a:tc>
                  <a:txBody>
                    <a:bodyPr/>
                    <a:lstStyle/>
                    <a:p>
                      <a:pPr algn="ctr"/>
                      <a:r>
                        <a:rPr lang="en-US" dirty="0"/>
                        <a:t>12 &amp; under</a:t>
                      </a:r>
                    </a:p>
                  </a:txBody>
                  <a:tcPr anchor="ctr"/>
                </a:tc>
                <a:tc>
                  <a:txBody>
                    <a:bodyPr/>
                    <a:lstStyle/>
                    <a:p>
                      <a:pPr algn="ctr"/>
                      <a:r>
                        <a:rPr lang="en-US" dirty="0"/>
                        <a:t>Espoir</a:t>
                      </a:r>
                    </a:p>
                  </a:txBody>
                  <a:tcPr anchor="ctr"/>
                </a:tc>
                <a:tc>
                  <a:txBody>
                    <a:bodyPr/>
                    <a:lstStyle/>
                    <a:p>
                      <a:pPr algn="ctr"/>
                      <a:r>
                        <a:rPr lang="en-US" dirty="0"/>
                        <a:t>12 &amp; under</a:t>
                      </a:r>
                    </a:p>
                  </a:txBody>
                  <a:tcPr anchor="ctr"/>
                </a:tc>
                <a:extLst>
                  <a:ext uri="{0D108BD9-81ED-4DB2-BD59-A6C34878D82A}">
                    <a16:rowId xmlns="" xmlns:a16="http://schemas.microsoft.com/office/drawing/2014/main" val="2154116971"/>
                  </a:ext>
                </a:extLst>
              </a:tr>
              <a:tr h="418011">
                <a:tc>
                  <a:txBody>
                    <a:bodyPr/>
                    <a:lstStyle/>
                    <a:p>
                      <a:pPr algn="ctr"/>
                      <a:r>
                        <a:rPr lang="en-US" dirty="0"/>
                        <a:t>Cadet</a:t>
                      </a:r>
                    </a:p>
                  </a:txBody>
                  <a:tcPr anchor="ctr"/>
                </a:tc>
                <a:tc>
                  <a:txBody>
                    <a:bodyPr/>
                    <a:lstStyle/>
                    <a:p>
                      <a:pPr algn="ctr"/>
                      <a:r>
                        <a:rPr lang="en-US" dirty="0"/>
                        <a:t>14 &amp; under</a:t>
                      </a:r>
                    </a:p>
                  </a:txBody>
                  <a:tcPr anchor="ctr"/>
                </a:tc>
                <a:tc>
                  <a:txBody>
                    <a:bodyPr/>
                    <a:lstStyle/>
                    <a:p>
                      <a:pPr algn="ctr"/>
                      <a:r>
                        <a:rPr lang="en-US" dirty="0"/>
                        <a:t>Cadet</a:t>
                      </a:r>
                    </a:p>
                  </a:txBody>
                  <a:tcPr anchor="ctr"/>
                </a:tc>
                <a:tc>
                  <a:txBody>
                    <a:bodyPr/>
                    <a:lstStyle/>
                    <a:p>
                      <a:pPr algn="ctr"/>
                      <a:r>
                        <a:rPr lang="en-US" dirty="0"/>
                        <a:t>14 &amp; under</a:t>
                      </a:r>
                    </a:p>
                  </a:txBody>
                  <a:tcPr anchor="ctr"/>
                </a:tc>
                <a:extLst>
                  <a:ext uri="{0D108BD9-81ED-4DB2-BD59-A6C34878D82A}">
                    <a16:rowId xmlns="" xmlns:a16="http://schemas.microsoft.com/office/drawing/2014/main" val="3100011372"/>
                  </a:ext>
                </a:extLst>
              </a:tr>
              <a:tr h="418011">
                <a:tc>
                  <a:txBody>
                    <a:bodyPr/>
                    <a:lstStyle/>
                    <a:p>
                      <a:pPr algn="ctr"/>
                      <a:r>
                        <a:rPr lang="en-US" dirty="0"/>
                        <a:t>Youth</a:t>
                      </a:r>
                    </a:p>
                  </a:txBody>
                  <a:tcPr anchor="ctr"/>
                </a:tc>
                <a:tc>
                  <a:txBody>
                    <a:bodyPr/>
                    <a:lstStyle/>
                    <a:p>
                      <a:pPr algn="ctr"/>
                      <a:r>
                        <a:rPr lang="en-US" dirty="0"/>
                        <a:t>15 &amp; up</a:t>
                      </a:r>
                    </a:p>
                  </a:txBody>
                  <a:tcPr anchor="ctr"/>
                </a:tc>
                <a:tc>
                  <a:txBody>
                    <a:bodyPr/>
                    <a:lstStyle/>
                    <a:p>
                      <a:pPr algn="ctr"/>
                      <a:r>
                        <a:rPr lang="en-US" dirty="0"/>
                        <a:t>Youth</a:t>
                      </a:r>
                    </a:p>
                  </a:txBody>
                  <a:tcPr anchor="ctr"/>
                </a:tc>
                <a:tc>
                  <a:txBody>
                    <a:bodyPr/>
                    <a:lstStyle/>
                    <a:p>
                      <a:pPr algn="ctr"/>
                      <a:r>
                        <a:rPr lang="en-US" dirty="0"/>
                        <a:t>15 &amp; up</a:t>
                      </a:r>
                    </a:p>
                  </a:txBody>
                  <a:tcPr anchor="ctr"/>
                </a:tc>
                <a:extLst>
                  <a:ext uri="{0D108BD9-81ED-4DB2-BD59-A6C34878D82A}">
                    <a16:rowId xmlns="" xmlns:a16="http://schemas.microsoft.com/office/drawing/2014/main" val="1314177681"/>
                  </a:ext>
                </a:extLst>
              </a:tr>
            </a:tbl>
          </a:graphicData>
        </a:graphic>
      </p:graphicFrame>
    </p:spTree>
    <p:extLst>
      <p:ext uri="{BB962C8B-B14F-4D97-AF65-F5344CB8AC3E}">
        <p14:creationId xmlns:p14="http://schemas.microsoft.com/office/powerpoint/2010/main" val="754397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7E5A3-4A14-4E70-B4D4-A97526C285CE}"/>
              </a:ext>
            </a:extLst>
          </p:cNvPr>
          <p:cNvSpPr>
            <a:spLocks noGrp="1"/>
          </p:cNvSpPr>
          <p:nvPr>
            <p:ph type="title"/>
          </p:nvPr>
        </p:nvSpPr>
        <p:spPr/>
        <p:txBody>
          <a:bodyPr/>
          <a:lstStyle/>
          <a:p>
            <a:r>
              <a:rPr lang="en-US" dirty="0"/>
              <a:t>Note about Events with Two Segments</a:t>
            </a:r>
          </a:p>
        </p:txBody>
      </p:sp>
      <p:sp>
        <p:nvSpPr>
          <p:cNvPr id="5" name="Content Placeholder 2">
            <a:extLst>
              <a:ext uri="{FF2B5EF4-FFF2-40B4-BE49-F238E27FC236}">
                <a16:creationId xmlns="" xmlns:a16="http://schemas.microsoft.com/office/drawing/2014/main" id="{0DD63D1D-C972-49F5-966E-B12B6C05D34B}"/>
              </a:ext>
            </a:extLst>
          </p:cNvPr>
          <p:cNvSpPr txBox="1">
            <a:spLocks/>
          </p:cNvSpPr>
          <p:nvPr/>
        </p:nvSpPr>
        <p:spPr>
          <a:xfrm>
            <a:off x="680321" y="2258496"/>
            <a:ext cx="9613861" cy="438614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r>
              <a:rPr lang="en-US" dirty="0">
                <a:effectLst>
                  <a:outerShdw blurRad="50800" dist="38100" dir="8100000" algn="tr" rotWithShape="0">
                    <a:prstClr val="black">
                      <a:alpha val="40000"/>
                    </a:prstClr>
                  </a:outerShdw>
                </a:effectLst>
              </a:rPr>
              <a:t>For International events that have two segments (Short Program and Long </a:t>
            </a:r>
            <a:r>
              <a:rPr lang="en-US" dirty="0" smtClean="0">
                <a:effectLst>
                  <a:outerShdw blurRad="50800" dist="38100" dir="8100000" algn="tr" rotWithShape="0">
                    <a:prstClr val="black">
                      <a:alpha val="40000"/>
                    </a:prstClr>
                  </a:outerShdw>
                </a:effectLst>
              </a:rPr>
              <a:t>Program), </a:t>
            </a:r>
            <a:r>
              <a:rPr lang="en-US" dirty="0">
                <a:effectLst>
                  <a:outerShdw blurRad="50800" dist="38100" dir="8100000" algn="tr" rotWithShape="0">
                    <a:prstClr val="black">
                      <a:alpha val="40000"/>
                    </a:prstClr>
                  </a:outerShdw>
                </a:effectLst>
              </a:rPr>
              <a:t>the entry fees will be increased but the skaters will skate twice for that increased entry fee.</a:t>
            </a:r>
          </a:p>
        </p:txBody>
      </p:sp>
    </p:spTree>
    <p:extLst>
      <p:ext uri="{BB962C8B-B14F-4D97-AF65-F5344CB8AC3E}">
        <p14:creationId xmlns:p14="http://schemas.microsoft.com/office/powerpoint/2010/main" val="651990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7E5A3-4A14-4E70-B4D4-A97526C285CE}"/>
              </a:ext>
            </a:extLst>
          </p:cNvPr>
          <p:cNvSpPr>
            <a:spLocks noGrp="1"/>
          </p:cNvSpPr>
          <p:nvPr>
            <p:ph type="title"/>
          </p:nvPr>
        </p:nvSpPr>
        <p:spPr/>
        <p:txBody>
          <a:bodyPr/>
          <a:lstStyle/>
          <a:p>
            <a:r>
              <a:rPr lang="en-US" dirty="0"/>
              <a:t>The Inevitability of Change</a:t>
            </a:r>
          </a:p>
        </p:txBody>
      </p:sp>
      <p:sp>
        <p:nvSpPr>
          <p:cNvPr id="3" name="Content Placeholder 2">
            <a:extLst>
              <a:ext uri="{FF2B5EF4-FFF2-40B4-BE49-F238E27FC236}">
                <a16:creationId xmlns="" xmlns:a16="http://schemas.microsoft.com/office/drawing/2014/main" id="{963B7CAE-B70E-40B5-A75B-494ABDFF89B8}"/>
              </a:ext>
            </a:extLst>
          </p:cNvPr>
          <p:cNvSpPr>
            <a:spLocks noGrp="1"/>
          </p:cNvSpPr>
          <p:nvPr>
            <p:ph idx="1"/>
          </p:nvPr>
        </p:nvSpPr>
        <p:spPr>
          <a:xfrm>
            <a:off x="680321" y="2258496"/>
            <a:ext cx="9613861" cy="4386144"/>
          </a:xfrm>
          <a:ln/>
        </p:spPr>
        <p:style>
          <a:lnRef idx="1">
            <a:schemeClr val="accent1"/>
          </a:lnRef>
          <a:fillRef idx="2">
            <a:schemeClr val="accent1"/>
          </a:fillRef>
          <a:effectRef idx="1">
            <a:schemeClr val="accent1"/>
          </a:effectRef>
          <a:fontRef idx="minor">
            <a:schemeClr val="dk1"/>
          </a:fontRef>
        </p:style>
        <p:txBody>
          <a:bodyPr anchor="ctr"/>
          <a:lstStyle/>
          <a:p>
            <a:pPr marL="0" indent="0" algn="ctr">
              <a:buNone/>
            </a:pPr>
            <a:r>
              <a:rPr lang="en-US" dirty="0">
                <a:effectLst/>
              </a:rPr>
              <a:t>“Life is a series of natural and spontaneous changes. Don't resist them; that only creates sorrow. Let reality be reality. Let things flow naturally forward in whatever way they like.” </a:t>
            </a:r>
            <a:r>
              <a:rPr lang="en-US" dirty="0"/>
              <a:t/>
            </a:r>
            <a:br>
              <a:rPr lang="en-US" dirty="0"/>
            </a:br>
            <a:r>
              <a:rPr lang="en-US" dirty="0">
                <a:effectLst/>
              </a:rPr>
              <a:t>― </a:t>
            </a:r>
            <a:r>
              <a:rPr lang="en-US" b="1" dirty="0">
                <a:effectLst/>
              </a:rPr>
              <a:t>Lao Tzu </a:t>
            </a:r>
            <a:endParaRPr lang="en-US"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193910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6061" y="278608"/>
            <a:ext cx="11835685" cy="3660169"/>
          </a:xfrm>
          <a:prstGeom prst="rect">
            <a:avLst/>
          </a:prstGeom>
        </p:spPr>
        <p:txBody>
          <a:bodyPr wrap="square">
            <a:spAutoFit/>
          </a:bodyPr>
          <a:lstStyle/>
          <a:p>
            <a:pPr algn="ctr">
              <a:lnSpc>
                <a:spcPct val="107000"/>
              </a:lnSpc>
              <a:spcAft>
                <a:spcPts val="800"/>
              </a:spcAft>
            </a:pPr>
            <a:r>
              <a:rPr lang="en-US" sz="36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NEW Judges Structure</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At the beginning, Judges needed to know all aspects of Figure Roller Skating that included the following:</a:t>
            </a: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Compulsory Figures</a:t>
            </a: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Compulsory Loops – Junior and Senior level only</a:t>
            </a: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Team Dance</a:t>
            </a:r>
          </a:p>
          <a:p>
            <a:pPr>
              <a:lnSpc>
                <a:spcPct val="107000"/>
              </a:lnSpc>
            </a:pPr>
            <a:r>
              <a:rPr lang="en-US"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Freeskating</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Pairs, and Fours</a:t>
            </a: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All Judges were required to learn and understand each of these aspects to judge any contest, from local contests, all the way to the National Championships, and sometimes the World Championships.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descr="Image result for 1950 roller skating couple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61139" y="4306171"/>
            <a:ext cx="1869181" cy="2339328"/>
          </a:xfrm>
          <a:prstGeom prst="rect">
            <a:avLst/>
          </a:prstGeom>
          <a:noFill/>
          <a:ln>
            <a:noFill/>
          </a:ln>
        </p:spPr>
      </p:pic>
      <p:pic>
        <p:nvPicPr>
          <p:cNvPr id="15" name="Picture 14" descr="Image result for compulsory figures roller skati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588281" y="4134119"/>
            <a:ext cx="3598908" cy="2511380"/>
          </a:xfrm>
          <a:prstGeom prst="rect">
            <a:avLst/>
          </a:prstGeom>
          <a:noFill/>
          <a:ln>
            <a:noFill/>
          </a:ln>
        </p:spPr>
      </p:pic>
    </p:spTree>
    <p:extLst>
      <p:ext uri="{BB962C8B-B14F-4D97-AF65-F5344CB8AC3E}">
        <p14:creationId xmlns:p14="http://schemas.microsoft.com/office/powerpoint/2010/main" val="984573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276" y="413504"/>
            <a:ext cx="11689724" cy="3915944"/>
          </a:xfrm>
          <a:prstGeom prst="rect">
            <a:avLst/>
          </a:prstGeom>
        </p:spPr>
        <p:txBody>
          <a:bodyPr wrap="square">
            <a:spAutoFit/>
          </a:bodyPr>
          <a:lstStyle/>
          <a:p>
            <a:pPr>
              <a:lnSpc>
                <a:spcPct val="107000"/>
              </a:lnSpc>
              <a:spcAft>
                <a:spcPts val="800"/>
              </a:spcAft>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NOW</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our Judges are expecting to learn and be proficient in the following events:</a:t>
            </a: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Compulsory Figures</a:t>
            </a: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Compulsory Loops – all levels, from Primary to Elite</a:t>
            </a: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Team Dance – Domestic, International, and </a:t>
            </a:r>
            <a:r>
              <a:rPr lang="en-US"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Freedance</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Solo Dance – Domestic, International, and </a:t>
            </a:r>
            <a:r>
              <a:rPr lang="en-US"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Freedance</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Creative Solo Dance</a:t>
            </a: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Quartets – Youth, Open, Elite</a:t>
            </a: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Precision – Junior, Senior, and Novice</a:t>
            </a: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Show – both large and small</a:t>
            </a: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Inline Solo Dance</a:t>
            </a: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Inline </a:t>
            </a:r>
            <a:r>
              <a:rPr lang="en-US"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Freeskating</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Freeskating</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and Pairs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mage result for us figure roller skating">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3716" y="2873464"/>
            <a:ext cx="4356211" cy="3166728"/>
          </a:xfrm>
          <a:prstGeom prst="rect">
            <a:avLst/>
          </a:prstGeom>
          <a:noFill/>
          <a:ln>
            <a:noFill/>
          </a:ln>
        </p:spPr>
      </p:pic>
      <p:pic>
        <p:nvPicPr>
          <p:cNvPr id="4" name="Picture 3" descr="C:\Users\Ed Harney\AppData\Local\Packages\Microsoft.MicrosoftEdge_8wekyb3d8bbwe\TempState\Downloads\facebook_1557350397670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4313" y="3673430"/>
            <a:ext cx="3751642" cy="2869038"/>
          </a:xfrm>
          <a:prstGeom prst="rect">
            <a:avLst/>
          </a:prstGeom>
          <a:noFill/>
          <a:ln>
            <a:noFill/>
          </a:ln>
        </p:spPr>
      </p:pic>
    </p:spTree>
    <p:extLst>
      <p:ext uri="{BB962C8B-B14F-4D97-AF65-F5344CB8AC3E}">
        <p14:creationId xmlns:p14="http://schemas.microsoft.com/office/powerpoint/2010/main" val="3126123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9854" y="271020"/>
            <a:ext cx="9594760" cy="5328510"/>
          </a:xfrm>
          <a:prstGeom prst="rect">
            <a:avLst/>
          </a:prstGeom>
        </p:spPr>
        <p:txBody>
          <a:bodyPr wrap="square">
            <a:spAutoFit/>
          </a:bodyPr>
          <a:lstStyle/>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learning curve is so much greater and the skaters that we attempt to recruit, are also more specialized in their skating, as many no longer skate all disciplines.  In discussions with skaters and new Judges, the question was, “would you judge more if you could judge the events you were trained on, versus having to learn and judge ALL events.  The Dance athletes said it would be much easier to not learn all the jumps and spins and focus on dance and conversely, the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Freeskating</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athletes had very strong opinions on how it would be easier if they didn’t have to learn ALL those dances.  </a:t>
            </a:r>
          </a:p>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With the implementation of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RollArt</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this season and will continue into future seasons, the testing for Judges has been split into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Freeskating</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and Dance separately.  Those that had the old CIPA commission will be grandfathered in.  The proposal is to mirror the same learning and testing structure, with Figures as the base for both tests, but have separate Figure/</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Freeskating</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and Figure/Dance Commissions moving forward.  Those that already have a C, B, or A commission will be grandfathered into the combined commissions, as described below.</a:t>
            </a: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3434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7B2AE0-4066-455D-8FD6-64A8653EAE4B}"/>
              </a:ext>
            </a:extLst>
          </p:cNvPr>
          <p:cNvSpPr>
            <a:spLocks noGrp="1"/>
          </p:cNvSpPr>
          <p:nvPr>
            <p:ph type="ctrTitle"/>
          </p:nvPr>
        </p:nvSpPr>
        <p:spPr>
          <a:xfrm>
            <a:off x="174170" y="2733709"/>
            <a:ext cx="8650285" cy="1373070"/>
          </a:xfrm>
        </p:spPr>
        <p:txBody>
          <a:bodyPr/>
          <a:lstStyle/>
          <a:p>
            <a:r>
              <a:rPr lang="en-US" sz="5200" dirty="0" smtClean="0"/>
              <a:t>WHO ARE WE</a:t>
            </a:r>
            <a:endParaRPr lang="en-US" sz="5200" dirty="0"/>
          </a:p>
        </p:txBody>
      </p:sp>
      <p:sp>
        <p:nvSpPr>
          <p:cNvPr id="3" name="Subtitle 2">
            <a:extLst>
              <a:ext uri="{FF2B5EF4-FFF2-40B4-BE49-F238E27FC236}">
                <a16:creationId xmlns="" xmlns:a16="http://schemas.microsoft.com/office/drawing/2014/main" id="{B4C3F00B-93D7-4FBC-A8FC-7E5A782620EF}"/>
              </a:ext>
            </a:extLst>
          </p:cNvPr>
          <p:cNvSpPr>
            <a:spLocks noGrp="1"/>
          </p:cNvSpPr>
          <p:nvPr>
            <p:ph type="subTitle" idx="1"/>
          </p:nvPr>
        </p:nvSpPr>
        <p:spPr/>
        <p:txBody>
          <a:bodyPr>
            <a:normAutofit/>
          </a:bodyPr>
          <a:lstStyle/>
          <a:p>
            <a:r>
              <a:rPr lang="en-US" sz="2800" dirty="0" smtClean="0"/>
              <a:t>How do you find us, who do I talk to.</a:t>
            </a:r>
          </a:p>
          <a:p>
            <a:r>
              <a:rPr lang="en-US" sz="2800" dirty="0" smtClean="0"/>
              <a:t>HOW DO I GET UPDATES?</a:t>
            </a:r>
            <a:endParaRPr lang="en-US" sz="2800" dirty="0"/>
          </a:p>
        </p:txBody>
      </p:sp>
      <p:pic>
        <p:nvPicPr>
          <p:cNvPr id="5" name="Picture 4">
            <a:extLst>
              <a:ext uri="{FF2B5EF4-FFF2-40B4-BE49-F238E27FC236}">
                <a16:creationId xmlns="" xmlns:a16="http://schemas.microsoft.com/office/drawing/2014/main" id="{007B3DA0-B882-4DCF-B53E-790C3D113B3C}"/>
              </a:ext>
            </a:extLst>
          </p:cNvPr>
          <p:cNvPicPr>
            <a:picLocks noChangeAspect="1"/>
          </p:cNvPicPr>
          <p:nvPr/>
        </p:nvPicPr>
        <p:blipFill>
          <a:blip r:embed="rId2"/>
          <a:stretch>
            <a:fillRect/>
          </a:stretch>
        </p:blipFill>
        <p:spPr>
          <a:xfrm>
            <a:off x="174170" y="200440"/>
            <a:ext cx="4390265" cy="1995575"/>
          </a:xfrm>
          <a:prstGeom prst="rect">
            <a:avLst/>
          </a:prstGeom>
          <a:scene3d>
            <a:camera prst="orthographicFront"/>
            <a:lightRig rig="threePt" dir="t"/>
          </a:scene3d>
          <a:sp3d>
            <a:bevelT prst="slope"/>
          </a:sp3d>
        </p:spPr>
      </p:pic>
    </p:spTree>
    <p:extLst>
      <p:ext uri="{BB962C8B-B14F-4D97-AF65-F5344CB8AC3E}">
        <p14:creationId xmlns:p14="http://schemas.microsoft.com/office/powerpoint/2010/main" val="1351796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217" y="715565"/>
            <a:ext cx="8422783" cy="6005490"/>
          </a:xfrm>
          <a:prstGeom prst="rect">
            <a:avLst/>
          </a:prstGeom>
        </p:spPr>
        <p:txBody>
          <a:bodyPr wrap="square">
            <a:spAutoFit/>
          </a:bodyPr>
          <a:lstStyle/>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C Commission – Figure/</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Freeskating</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C Commission – Figure/Dance</a:t>
            </a:r>
          </a:p>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C Commission – Combined (all inclusive)</a:t>
            </a:r>
          </a:p>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B Commission – Figure/</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Freeskating</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B Commission – Figure/Dance</a:t>
            </a:r>
          </a:p>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B Commission – Combined (all inclusive)</a:t>
            </a:r>
          </a:p>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A-Alternate Commission – Figure/</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Freeskating</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/Pairs</a:t>
            </a:r>
          </a:p>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A-Alternate Commission – Figure/Dance</a:t>
            </a:r>
          </a:p>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A-Alternate Commission – Combined (all inclusive)</a:t>
            </a:r>
          </a:p>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 Commission – Figure/</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Freeskating</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/Pairs</a:t>
            </a:r>
          </a:p>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 Commission – Figure/Dance</a:t>
            </a:r>
          </a:p>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 Commission – Precision/Show/Quartets</a:t>
            </a:r>
          </a:p>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 Commission – Combined (all inclusive)</a:t>
            </a:r>
          </a:p>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World Skate Commission – Figure/</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Freeskating</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World Skate Commission – Figure/Dance</a:t>
            </a:r>
          </a:p>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World Skate Technical Caller Commission –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Freeskating</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World Skate Technical Caller - Dance</a:t>
            </a:r>
          </a:p>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World Skate Technical Specialist - Pairs</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5389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882" y="960632"/>
            <a:ext cx="8706118" cy="4146776"/>
          </a:xfrm>
          <a:prstGeom prst="rect">
            <a:avLst/>
          </a:prstGeom>
        </p:spPr>
        <p:txBody>
          <a:bodyPr wrap="square">
            <a:spAutoFit/>
          </a:bodyPr>
          <a:lstStyle/>
          <a:p>
            <a:pPr>
              <a:lnSpc>
                <a:spcPct val="107000"/>
              </a:lnSpc>
              <a:spcAft>
                <a:spcPts val="800"/>
              </a:spcAf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a:t>
            </a:r>
            <a:r>
              <a:rPr lang="en-US"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plan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is to implement this on-line program into the 2019-2020 season.  It would be the responsibility of the Officials Committee to create testing for A through C commissions and also the promotion and administration of this program, with FSC oversight.  The intent is to recruit competitive dance skaters into the Figure/Dance and the Freestyle skaters into the Figure/</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Freeskating</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We hope that many will sign up, knowing they don’t need to train on all aspects of skating, but can focus on the skating they know and are comfortable with.  Additionally, Meet Directors can schedule the Judges in the correct areas of expertise, not scheduling “dance” judges on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Freeskating</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and vice versa. </a:t>
            </a:r>
          </a:p>
          <a:p>
            <a:pPr>
              <a:lnSpc>
                <a:spcPct val="107000"/>
              </a:lnSpc>
              <a:spcAft>
                <a:spcPts val="800"/>
              </a:spcAf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Implementation of this program should increase the number of Judges that are desperately needed and can increase the quality of judging, using the skill sets of these volunteers, in the correct events.</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7971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COACHES AND JUDGES TRAINING</a:t>
            </a:r>
            <a:endParaRPr lang="en-US" dirty="0"/>
          </a:p>
        </p:txBody>
      </p:sp>
      <p:sp>
        <p:nvSpPr>
          <p:cNvPr id="3" name="Content Placeholder 2"/>
          <p:cNvSpPr>
            <a:spLocks noGrp="1"/>
          </p:cNvSpPr>
          <p:nvPr>
            <p:ph idx="1"/>
          </p:nvPr>
        </p:nvSpPr>
        <p:spPr/>
        <p:txBody>
          <a:bodyPr/>
          <a:lstStyle/>
          <a:p>
            <a:r>
              <a:rPr lang="en-US" dirty="0" smtClean="0"/>
              <a:t>SEMINARS – Large and/or small</a:t>
            </a:r>
          </a:p>
          <a:p>
            <a:endParaRPr lang="en-US" dirty="0" smtClean="0"/>
          </a:p>
          <a:p>
            <a:r>
              <a:rPr lang="en-US" dirty="0" smtClean="0"/>
              <a:t>Webinars</a:t>
            </a:r>
          </a:p>
          <a:p>
            <a:endParaRPr lang="en-US" dirty="0" smtClean="0"/>
          </a:p>
          <a:p>
            <a:r>
              <a:rPr lang="en-US" dirty="0" smtClean="0"/>
              <a:t>Online training and testing</a:t>
            </a:r>
          </a:p>
          <a:p>
            <a:endParaRPr lang="en-US" smtClean="0"/>
          </a:p>
          <a:p>
            <a:r>
              <a:rPr lang="en-US" smtClean="0"/>
              <a:t>NATIONALS</a:t>
            </a:r>
            <a:r>
              <a:rPr lang="en-US" dirty="0" smtClean="0"/>
              <a:t>?</a:t>
            </a:r>
            <a:endParaRPr lang="en-US" dirty="0"/>
          </a:p>
        </p:txBody>
      </p:sp>
    </p:spTree>
    <p:extLst>
      <p:ext uri="{BB962C8B-B14F-4D97-AF65-F5344CB8AC3E}">
        <p14:creationId xmlns:p14="http://schemas.microsoft.com/office/powerpoint/2010/main" val="2876222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7B2AE0-4066-455D-8FD6-64A8653EAE4B}"/>
              </a:ext>
            </a:extLst>
          </p:cNvPr>
          <p:cNvSpPr>
            <a:spLocks noGrp="1"/>
          </p:cNvSpPr>
          <p:nvPr>
            <p:ph type="ctrTitle"/>
          </p:nvPr>
        </p:nvSpPr>
        <p:spPr>
          <a:xfrm>
            <a:off x="174170" y="2733709"/>
            <a:ext cx="8650285" cy="1373070"/>
          </a:xfrm>
        </p:spPr>
        <p:txBody>
          <a:bodyPr/>
          <a:lstStyle/>
          <a:p>
            <a:r>
              <a:rPr lang="en-US" sz="5200" dirty="0"/>
              <a:t>International Youth Program</a:t>
            </a:r>
          </a:p>
        </p:txBody>
      </p:sp>
      <p:sp>
        <p:nvSpPr>
          <p:cNvPr id="3" name="Subtitle 2">
            <a:extLst>
              <a:ext uri="{FF2B5EF4-FFF2-40B4-BE49-F238E27FC236}">
                <a16:creationId xmlns="" xmlns:a16="http://schemas.microsoft.com/office/drawing/2014/main" id="{B4C3F00B-93D7-4FBC-A8FC-7E5A782620EF}"/>
              </a:ext>
            </a:extLst>
          </p:cNvPr>
          <p:cNvSpPr>
            <a:spLocks noGrp="1"/>
          </p:cNvSpPr>
          <p:nvPr>
            <p:ph type="subTitle" idx="1"/>
          </p:nvPr>
        </p:nvSpPr>
        <p:spPr/>
        <p:txBody>
          <a:bodyPr>
            <a:normAutofit/>
          </a:bodyPr>
          <a:lstStyle/>
          <a:p>
            <a:r>
              <a:rPr lang="en-US" sz="2800" dirty="0"/>
              <a:t>What it is. Why it will help. What it will look like.</a:t>
            </a:r>
          </a:p>
        </p:txBody>
      </p:sp>
      <p:pic>
        <p:nvPicPr>
          <p:cNvPr id="5" name="Picture 4">
            <a:extLst>
              <a:ext uri="{FF2B5EF4-FFF2-40B4-BE49-F238E27FC236}">
                <a16:creationId xmlns="" xmlns:a16="http://schemas.microsoft.com/office/drawing/2014/main" id="{007B3DA0-B882-4DCF-B53E-790C3D113B3C}"/>
              </a:ext>
            </a:extLst>
          </p:cNvPr>
          <p:cNvPicPr>
            <a:picLocks noChangeAspect="1"/>
          </p:cNvPicPr>
          <p:nvPr/>
        </p:nvPicPr>
        <p:blipFill>
          <a:blip r:embed="rId2"/>
          <a:stretch>
            <a:fillRect/>
          </a:stretch>
        </p:blipFill>
        <p:spPr>
          <a:xfrm>
            <a:off x="174170" y="200440"/>
            <a:ext cx="4390265" cy="1995575"/>
          </a:xfrm>
          <a:prstGeom prst="rect">
            <a:avLst/>
          </a:prstGeom>
          <a:scene3d>
            <a:camera prst="orthographicFront"/>
            <a:lightRig rig="threePt" dir="t"/>
          </a:scene3d>
          <a:sp3d>
            <a:bevelT prst="slope"/>
          </a:sp3d>
        </p:spPr>
      </p:pic>
    </p:spTree>
    <p:extLst>
      <p:ext uri="{BB962C8B-B14F-4D97-AF65-F5344CB8AC3E}">
        <p14:creationId xmlns:p14="http://schemas.microsoft.com/office/powerpoint/2010/main" val="1072389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7E5A3-4A14-4E70-B4D4-A97526C285CE}"/>
              </a:ext>
            </a:extLst>
          </p:cNvPr>
          <p:cNvSpPr>
            <a:spLocks noGrp="1"/>
          </p:cNvSpPr>
          <p:nvPr>
            <p:ph type="title"/>
          </p:nvPr>
        </p:nvSpPr>
        <p:spPr/>
        <p:txBody>
          <a:bodyPr/>
          <a:lstStyle/>
          <a:p>
            <a:r>
              <a:rPr lang="en-US" dirty="0"/>
              <a:t>What is the International Youth Program?</a:t>
            </a:r>
          </a:p>
        </p:txBody>
      </p:sp>
      <p:sp>
        <p:nvSpPr>
          <p:cNvPr id="3" name="Content Placeholder 2">
            <a:extLst>
              <a:ext uri="{FF2B5EF4-FFF2-40B4-BE49-F238E27FC236}">
                <a16:creationId xmlns="" xmlns:a16="http://schemas.microsoft.com/office/drawing/2014/main" id="{963B7CAE-B70E-40B5-A75B-494ABDFF89B8}"/>
              </a:ext>
            </a:extLst>
          </p:cNvPr>
          <p:cNvSpPr>
            <a:spLocks noGrp="1"/>
          </p:cNvSpPr>
          <p:nvPr>
            <p:ph idx="1"/>
          </p:nvPr>
        </p:nvSpPr>
        <p:spPr>
          <a:xfrm>
            <a:off x="680321" y="2258496"/>
            <a:ext cx="9613861" cy="4386144"/>
          </a:xfrm>
          <a:ln/>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dirty="0">
                <a:effectLst>
                  <a:outerShdw blurRad="50800" dist="38100" dir="8100000" algn="tr" rotWithShape="0">
                    <a:prstClr val="black">
                      <a:alpha val="40000"/>
                    </a:prstClr>
                  </a:outerShdw>
                </a:effectLst>
              </a:rPr>
              <a:t>The International Youth Program is a reorganization and expansion of the set of International events in the USARS Youth structure.</a:t>
            </a:r>
          </a:p>
          <a:p>
            <a:r>
              <a:rPr lang="en-US" dirty="0">
                <a:effectLst>
                  <a:outerShdw blurRad="50800" dist="38100" dir="8100000" algn="tr" rotWithShape="0">
                    <a:prstClr val="black">
                      <a:alpha val="40000"/>
                    </a:prstClr>
                  </a:outerShdw>
                </a:effectLst>
              </a:rPr>
              <a:t>In Solo and Team Dance, there will be International Dance events for each age division. Division names and requirements will be aligned with World Skate, which is the international standard for competition.</a:t>
            </a:r>
          </a:p>
          <a:p>
            <a:r>
              <a:rPr lang="en-US" dirty="0">
                <a:effectLst>
                  <a:outerShdw blurRad="50800" dist="38100" dir="8100000" algn="tr" rotWithShape="0">
                    <a:prstClr val="black">
                      <a:alpha val="40000"/>
                    </a:prstClr>
                  </a:outerShdw>
                </a:effectLst>
              </a:rPr>
              <a:t>In Free Skating and Pairs, Short and Long Program events will be offered, with division names and requirements aligned with World Skate.</a:t>
            </a:r>
          </a:p>
          <a:p>
            <a:r>
              <a:rPr lang="en-US" dirty="0">
                <a:effectLst>
                  <a:outerShdw blurRad="50800" dist="38100" dir="8100000" algn="tr" rotWithShape="0">
                    <a:prstClr val="black">
                      <a:alpha val="40000"/>
                    </a:prstClr>
                  </a:outerShdw>
                </a:effectLst>
              </a:rPr>
              <a:t>FIGURE DIVISIONS WILL REMAIN UNCHANGED.</a:t>
            </a:r>
          </a:p>
          <a:p>
            <a:r>
              <a:rPr lang="en-US" dirty="0">
                <a:effectLst>
                  <a:outerShdw blurRad="50800" dist="38100" dir="8100000" algn="tr" rotWithShape="0">
                    <a:prstClr val="black">
                      <a:alpha val="40000"/>
                    </a:prstClr>
                  </a:outerShdw>
                </a:effectLst>
              </a:rPr>
              <a:t>DOMESTIC SOLO AND TEAM DANCE WILL REMAIN UNCHANGED</a:t>
            </a:r>
          </a:p>
          <a:p>
            <a:r>
              <a:rPr lang="en-US" dirty="0">
                <a:effectLst>
                  <a:outerShdw blurRad="50800" dist="38100" dir="8100000" algn="tr" rotWithShape="0">
                    <a:prstClr val="black">
                      <a:alpha val="40000"/>
                    </a:prstClr>
                  </a:outerShdw>
                </a:effectLst>
              </a:rPr>
              <a:t>ADULT AND ELITE DIVISIONS WILL REMAIN UNCHANGED.</a:t>
            </a:r>
          </a:p>
        </p:txBody>
      </p:sp>
    </p:spTree>
    <p:extLst>
      <p:ext uri="{BB962C8B-B14F-4D97-AF65-F5344CB8AC3E}">
        <p14:creationId xmlns:p14="http://schemas.microsoft.com/office/powerpoint/2010/main" val="3990588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7E5A3-4A14-4E70-B4D4-A97526C285CE}"/>
              </a:ext>
            </a:extLst>
          </p:cNvPr>
          <p:cNvSpPr>
            <a:spLocks noGrp="1"/>
          </p:cNvSpPr>
          <p:nvPr>
            <p:ph type="title"/>
          </p:nvPr>
        </p:nvSpPr>
        <p:spPr/>
        <p:txBody>
          <a:bodyPr/>
          <a:lstStyle/>
          <a:p>
            <a:r>
              <a:rPr lang="en-US" dirty="0"/>
              <a:t>Why will this change be helpful?</a:t>
            </a:r>
          </a:p>
        </p:txBody>
      </p:sp>
      <p:sp>
        <p:nvSpPr>
          <p:cNvPr id="3" name="Content Placeholder 2">
            <a:extLst>
              <a:ext uri="{FF2B5EF4-FFF2-40B4-BE49-F238E27FC236}">
                <a16:creationId xmlns="" xmlns:a16="http://schemas.microsoft.com/office/drawing/2014/main" id="{963B7CAE-B70E-40B5-A75B-494ABDFF89B8}"/>
              </a:ext>
            </a:extLst>
          </p:cNvPr>
          <p:cNvSpPr>
            <a:spLocks noGrp="1"/>
          </p:cNvSpPr>
          <p:nvPr>
            <p:ph idx="1"/>
          </p:nvPr>
        </p:nvSpPr>
        <p:spPr>
          <a:xfrm>
            <a:off x="680321" y="2258496"/>
            <a:ext cx="9613861" cy="4386144"/>
          </a:xfrm>
          <a:ln/>
        </p:spPr>
        <p:style>
          <a:lnRef idx="1">
            <a:schemeClr val="accent1"/>
          </a:lnRef>
          <a:fillRef idx="2">
            <a:schemeClr val="accent1"/>
          </a:fillRef>
          <a:effectRef idx="1">
            <a:schemeClr val="accent1"/>
          </a:effectRef>
          <a:fontRef idx="minor">
            <a:schemeClr val="dk1"/>
          </a:fontRef>
        </p:style>
        <p:txBody>
          <a:bodyPr anchor="ctr"/>
          <a:lstStyle/>
          <a:p>
            <a:r>
              <a:rPr lang="en-US" dirty="0">
                <a:effectLst>
                  <a:outerShdw blurRad="50800" dist="38100" dir="8100000" algn="tr" rotWithShape="0">
                    <a:prstClr val="black">
                      <a:alpha val="40000"/>
                    </a:prstClr>
                  </a:outerShdw>
                </a:effectLst>
              </a:rPr>
              <a:t>The goal of the International Youth Program is to promote a high quality of skating in the younger divisions.</a:t>
            </a:r>
          </a:p>
          <a:p>
            <a:r>
              <a:rPr lang="en-US" dirty="0">
                <a:effectLst>
                  <a:outerShdw blurRad="50800" dist="38100" dir="8100000" algn="tr" rotWithShape="0">
                    <a:prstClr val="black">
                      <a:alpha val="40000"/>
                    </a:prstClr>
                  </a:outerShdw>
                </a:effectLst>
              </a:rPr>
              <a:t>As in every sport, the standards of quality and difficulty in artistic roller skating have changed over the years. The International events are designed to reflect the modern standard of skating.</a:t>
            </a:r>
          </a:p>
          <a:p>
            <a:r>
              <a:rPr lang="en-US" dirty="0">
                <a:effectLst>
                  <a:outerShdw blurRad="50800" dist="38100" dir="8100000" algn="tr" rotWithShape="0">
                    <a:prstClr val="black">
                      <a:alpha val="40000"/>
                    </a:prstClr>
                  </a:outerShdw>
                </a:effectLst>
              </a:rPr>
              <a:t>The expansion of International events is an enhancement to the existing USARS domestic structure. It gives coaches more options to develop their skaters in the way that suits them best.</a:t>
            </a:r>
          </a:p>
          <a:p>
            <a:endParaRPr lang="en-US"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677123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7E5A3-4A14-4E70-B4D4-A97526C285CE}"/>
              </a:ext>
            </a:extLst>
          </p:cNvPr>
          <p:cNvSpPr>
            <a:spLocks noGrp="1"/>
          </p:cNvSpPr>
          <p:nvPr>
            <p:ph type="title"/>
          </p:nvPr>
        </p:nvSpPr>
        <p:spPr/>
        <p:txBody>
          <a:bodyPr/>
          <a:lstStyle/>
          <a:p>
            <a:r>
              <a:rPr lang="en-US" dirty="0"/>
              <a:t>Example of Change in the Sport</a:t>
            </a:r>
          </a:p>
        </p:txBody>
      </p:sp>
      <p:sp>
        <p:nvSpPr>
          <p:cNvPr id="3" name="Content Placeholder 2">
            <a:extLst>
              <a:ext uri="{FF2B5EF4-FFF2-40B4-BE49-F238E27FC236}">
                <a16:creationId xmlns="" xmlns:a16="http://schemas.microsoft.com/office/drawing/2014/main" id="{963B7CAE-B70E-40B5-A75B-494ABDFF89B8}"/>
              </a:ext>
            </a:extLst>
          </p:cNvPr>
          <p:cNvSpPr>
            <a:spLocks noGrp="1"/>
          </p:cNvSpPr>
          <p:nvPr>
            <p:ph idx="1"/>
          </p:nvPr>
        </p:nvSpPr>
        <p:spPr>
          <a:xfrm>
            <a:off x="680321" y="2022063"/>
            <a:ext cx="9613861" cy="1896794"/>
          </a:xfrm>
          <a:ln/>
        </p:spPr>
        <p:style>
          <a:lnRef idx="1">
            <a:schemeClr val="accent1"/>
          </a:lnRef>
          <a:fillRef idx="2">
            <a:schemeClr val="accent1"/>
          </a:fillRef>
          <a:effectRef idx="1">
            <a:schemeClr val="accent1"/>
          </a:effectRef>
          <a:fontRef idx="minor">
            <a:schemeClr val="dk1"/>
          </a:fontRef>
        </p:style>
        <p:txBody>
          <a:bodyPr/>
          <a:lstStyle/>
          <a:p>
            <a:r>
              <a:rPr lang="en-US" dirty="0">
                <a:effectLst>
                  <a:outerShdw blurRad="50800" dist="38100" dir="8100000" algn="tr" rotWithShape="0">
                    <a:prstClr val="black">
                      <a:alpha val="40000"/>
                    </a:prstClr>
                  </a:outerShdw>
                </a:effectLst>
              </a:rPr>
              <a:t>Below is a video comparison of a Solo Dance step sequence at the World level in 2009 (left side) vs 2018 (right side).</a:t>
            </a:r>
          </a:p>
          <a:p>
            <a:r>
              <a:rPr lang="en-US" dirty="0">
                <a:effectLst>
                  <a:outerShdw blurRad="50800" dist="38100" dir="8100000" algn="tr" rotWithShape="0">
                    <a:prstClr val="black">
                      <a:alpha val="40000"/>
                    </a:prstClr>
                  </a:outerShdw>
                </a:effectLst>
              </a:rPr>
              <a:t>This is not a commentary on the ability of the skaters. Both are World Champions. However, note the contrast in what was expected of a skater 10 years ago compared to now.</a:t>
            </a:r>
          </a:p>
        </p:txBody>
      </p:sp>
      <p:pic>
        <p:nvPicPr>
          <p:cNvPr id="4" name="Paola Fraschini - Mondiali 2009 - Friburgo">
            <a:hlinkClick r:id="" action="ppaction://media"/>
            <a:extLst>
              <a:ext uri="{FF2B5EF4-FFF2-40B4-BE49-F238E27FC236}">
                <a16:creationId xmlns="" xmlns:a16="http://schemas.microsoft.com/office/drawing/2014/main" id="{4F391F4D-6D82-4B15-A0D4-7312D68A726C}"/>
              </a:ext>
            </a:extLst>
          </p:cNvPr>
          <p:cNvPicPr>
            <a:picLocks noChangeAspect="1"/>
          </p:cNvPicPr>
          <p:nvPr>
            <a:videoFile r:link="rId2"/>
            <p:extLst>
              <p:ext uri="{DAA4B4D4-6D71-4841-9C94-3DE7FCFB9230}">
                <p14:media xmlns:p14="http://schemas.microsoft.com/office/powerpoint/2010/main" r:embed="rId1">
                  <p14:fade in="500" out="500"/>
                </p14:media>
              </p:ext>
            </p:extLst>
          </p:nvPr>
        </p:nvPicPr>
        <p:blipFill>
          <a:blip r:embed="rId6"/>
          <a:stretch>
            <a:fillRect/>
          </a:stretch>
        </p:blipFill>
        <p:spPr>
          <a:xfrm>
            <a:off x="680321" y="4106754"/>
            <a:ext cx="4572000" cy="2571750"/>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pic>
        <p:nvPicPr>
          <p:cNvPr id="5" name="Silvia Stibilj (ITA) FD World Championships 2018">
            <a:hlinkClick r:id="" action="ppaction://media"/>
            <a:extLst>
              <a:ext uri="{FF2B5EF4-FFF2-40B4-BE49-F238E27FC236}">
                <a16:creationId xmlns="" xmlns:a16="http://schemas.microsoft.com/office/drawing/2014/main" id="{1213BDDC-7592-40F4-A087-62E361709048}"/>
              </a:ext>
            </a:extLst>
          </p:cNvPr>
          <p:cNvPicPr>
            <a:picLocks noChangeAspect="1"/>
          </p:cNvPicPr>
          <p:nvPr>
            <a:videoFile r:link="rId4"/>
            <p:extLst>
              <p:ext uri="{DAA4B4D4-6D71-4841-9C94-3DE7FCFB9230}">
                <p14:media xmlns:p14="http://schemas.microsoft.com/office/powerpoint/2010/main" r:embed="rId3">
                  <p14:fade in="500" out="500"/>
                </p14:media>
              </p:ext>
            </p:extLst>
          </p:nvPr>
        </p:nvPicPr>
        <p:blipFill>
          <a:blip r:embed="rId7"/>
          <a:stretch>
            <a:fillRect/>
          </a:stretch>
        </p:blipFill>
        <p:spPr>
          <a:xfrm>
            <a:off x="5722182" y="4106754"/>
            <a:ext cx="4572000" cy="2571750"/>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Tree>
    <p:extLst>
      <p:ext uri="{BB962C8B-B14F-4D97-AF65-F5344CB8AC3E}">
        <p14:creationId xmlns:p14="http://schemas.microsoft.com/office/powerpoint/2010/main" val="19913787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2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7E5A3-4A14-4E70-B4D4-A97526C285CE}"/>
              </a:ext>
            </a:extLst>
          </p:cNvPr>
          <p:cNvSpPr>
            <a:spLocks noGrp="1"/>
          </p:cNvSpPr>
          <p:nvPr>
            <p:ph type="title"/>
          </p:nvPr>
        </p:nvSpPr>
        <p:spPr/>
        <p:txBody>
          <a:bodyPr/>
          <a:lstStyle/>
          <a:p>
            <a:r>
              <a:rPr lang="en-US" dirty="0"/>
              <a:t>What will the International Youth Program look like?</a:t>
            </a:r>
          </a:p>
        </p:txBody>
      </p:sp>
      <p:sp>
        <p:nvSpPr>
          <p:cNvPr id="3" name="Content Placeholder 2">
            <a:extLst>
              <a:ext uri="{FF2B5EF4-FFF2-40B4-BE49-F238E27FC236}">
                <a16:creationId xmlns="" xmlns:a16="http://schemas.microsoft.com/office/drawing/2014/main" id="{963B7CAE-B70E-40B5-A75B-494ABDFF89B8}"/>
              </a:ext>
            </a:extLst>
          </p:cNvPr>
          <p:cNvSpPr>
            <a:spLocks noGrp="1"/>
          </p:cNvSpPr>
          <p:nvPr>
            <p:ph idx="1"/>
          </p:nvPr>
        </p:nvSpPr>
        <p:spPr>
          <a:xfrm>
            <a:off x="680321" y="2258496"/>
            <a:ext cx="9613861" cy="4386144"/>
          </a:xfrm>
          <a:ln/>
        </p:spPr>
        <p:style>
          <a:lnRef idx="1">
            <a:schemeClr val="accent1"/>
          </a:lnRef>
          <a:fillRef idx="2">
            <a:schemeClr val="accent1"/>
          </a:fillRef>
          <a:effectRef idx="1">
            <a:schemeClr val="accent1"/>
          </a:effectRef>
          <a:fontRef idx="minor">
            <a:schemeClr val="dk1"/>
          </a:fontRef>
        </p:style>
        <p:txBody>
          <a:bodyPr anchor="ctr"/>
          <a:lstStyle/>
          <a:p>
            <a:r>
              <a:rPr lang="en-US" dirty="0">
                <a:effectLst>
                  <a:outerShdw blurRad="50800" dist="38100" dir="8100000" algn="tr" rotWithShape="0">
                    <a:prstClr val="black">
                      <a:alpha val="40000"/>
                    </a:prstClr>
                  </a:outerShdw>
                </a:effectLst>
              </a:rPr>
              <a:t>The following slides summarize how the International Youth Program will fit within the existing USARS event structure.</a:t>
            </a:r>
          </a:p>
          <a:p>
            <a:r>
              <a:rPr lang="en-US" dirty="0">
                <a:effectLst>
                  <a:outerShdw blurRad="50800" dist="38100" dir="8100000" algn="tr" rotWithShape="0">
                    <a:prstClr val="black">
                      <a:alpha val="40000"/>
                    </a:prstClr>
                  </a:outerShdw>
                </a:effectLst>
              </a:rPr>
              <a:t>ALL Figure divisions will remain UNCHANGED, so these are not pictured.</a:t>
            </a:r>
          </a:p>
          <a:p>
            <a:r>
              <a:rPr lang="en-US" dirty="0">
                <a:effectLst>
                  <a:outerShdw blurRad="50800" dist="38100" dir="8100000" algn="tr" rotWithShape="0">
                    <a:prstClr val="black">
                      <a:alpha val="40000"/>
                    </a:prstClr>
                  </a:outerShdw>
                </a:effectLst>
              </a:rPr>
              <a:t>ALL Adult and Elite divisions will remain UNCHANGED, so these are not pictured.</a:t>
            </a:r>
          </a:p>
          <a:p>
            <a:r>
              <a:rPr lang="en-US" dirty="0">
                <a:effectLst>
                  <a:outerShdw blurRad="50800" dist="38100" dir="8100000" algn="tr" rotWithShape="0">
                    <a:prstClr val="black">
                      <a:alpha val="40000"/>
                    </a:prstClr>
                  </a:outerShdw>
                </a:effectLst>
              </a:rPr>
              <a:t>ALL Creative and Show divisions will remain UNCHANGED, so these are not pictured.</a:t>
            </a:r>
          </a:p>
        </p:txBody>
      </p:sp>
    </p:spTree>
    <p:extLst>
      <p:ext uri="{BB962C8B-B14F-4D97-AF65-F5344CB8AC3E}">
        <p14:creationId xmlns:p14="http://schemas.microsoft.com/office/powerpoint/2010/main" val="189188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7E5A3-4A14-4E70-B4D4-A97526C285CE}"/>
              </a:ext>
            </a:extLst>
          </p:cNvPr>
          <p:cNvSpPr>
            <a:spLocks noGrp="1"/>
          </p:cNvSpPr>
          <p:nvPr>
            <p:ph type="title"/>
          </p:nvPr>
        </p:nvSpPr>
        <p:spPr/>
        <p:txBody>
          <a:bodyPr/>
          <a:lstStyle/>
          <a:p>
            <a:r>
              <a:rPr lang="en-US" dirty="0"/>
              <a:t>Free Skating &amp; Pairs</a:t>
            </a:r>
          </a:p>
        </p:txBody>
      </p:sp>
      <p:sp>
        <p:nvSpPr>
          <p:cNvPr id="5" name="Content Placeholder 2">
            <a:extLst>
              <a:ext uri="{FF2B5EF4-FFF2-40B4-BE49-F238E27FC236}">
                <a16:creationId xmlns="" xmlns:a16="http://schemas.microsoft.com/office/drawing/2014/main" id="{0DD63D1D-C972-49F5-966E-B12B6C05D34B}"/>
              </a:ext>
            </a:extLst>
          </p:cNvPr>
          <p:cNvSpPr txBox="1">
            <a:spLocks/>
          </p:cNvSpPr>
          <p:nvPr/>
        </p:nvSpPr>
        <p:spPr>
          <a:xfrm>
            <a:off x="680321" y="2258496"/>
            <a:ext cx="9613861" cy="438614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r>
              <a:rPr lang="en-US" dirty="0">
                <a:effectLst>
                  <a:outerShdw blurRad="50800" dist="38100" dir="8100000" algn="tr" rotWithShape="0">
                    <a:prstClr val="black">
                      <a:alpha val="40000"/>
                    </a:prstClr>
                  </a:outerShdw>
                </a:effectLst>
              </a:rPr>
              <a:t>This enhancement will change most Free Skating and Pairs A events, adopting the World Skate structure and requirements.</a:t>
            </a:r>
          </a:p>
          <a:p>
            <a:r>
              <a:rPr lang="en-US" dirty="0">
                <a:effectLst>
                  <a:outerShdw blurRad="50800" dist="38100" dir="8100000" algn="tr" rotWithShape="0">
                    <a:prstClr val="black">
                      <a:alpha val="40000"/>
                    </a:prstClr>
                  </a:outerShdw>
                </a:effectLst>
              </a:rPr>
              <a:t>Primary and Juvenile (now Tot and Mini) will skate a long program only, as they did before, but with World Skate requirements.</a:t>
            </a:r>
          </a:p>
          <a:p>
            <a:r>
              <a:rPr lang="en-US" dirty="0">
                <a:effectLst>
                  <a:outerShdw blurRad="50800" dist="38100" dir="8100000" algn="tr" rotWithShape="0">
                    <a:prstClr val="black">
                      <a:alpha val="40000"/>
                    </a:prstClr>
                  </a:outerShdw>
                </a:effectLst>
              </a:rPr>
              <a:t>Advanced and B level Free Skating will remain unchanged for those who do not wish to skate the World Skate structure.</a:t>
            </a:r>
          </a:p>
          <a:p>
            <a:r>
              <a:rPr lang="en-US" dirty="0">
                <a:effectLst>
                  <a:outerShdw blurRad="50800" dist="38100" dir="8100000" algn="tr" rotWithShape="0">
                    <a:prstClr val="black">
                      <a:alpha val="40000"/>
                    </a:prstClr>
                  </a:outerShdw>
                </a:effectLst>
              </a:rPr>
              <a:t>Fresh/Soph Pairs will remain unchanged for those who do not wish to skate the World Skate structure.</a:t>
            </a:r>
          </a:p>
        </p:txBody>
      </p:sp>
    </p:spTree>
    <p:extLst>
      <p:ext uri="{BB962C8B-B14F-4D97-AF65-F5344CB8AC3E}">
        <p14:creationId xmlns:p14="http://schemas.microsoft.com/office/powerpoint/2010/main" val="1034040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7E5A3-4A14-4E70-B4D4-A97526C285CE}"/>
              </a:ext>
            </a:extLst>
          </p:cNvPr>
          <p:cNvSpPr>
            <a:spLocks noGrp="1"/>
          </p:cNvSpPr>
          <p:nvPr>
            <p:ph type="title"/>
          </p:nvPr>
        </p:nvSpPr>
        <p:spPr/>
        <p:txBody>
          <a:bodyPr/>
          <a:lstStyle/>
          <a:p>
            <a:r>
              <a:rPr lang="en-US" dirty="0"/>
              <a:t>Free Skating</a:t>
            </a:r>
          </a:p>
        </p:txBody>
      </p:sp>
      <p:graphicFrame>
        <p:nvGraphicFramePr>
          <p:cNvPr id="6" name="Table 5">
            <a:extLst>
              <a:ext uri="{FF2B5EF4-FFF2-40B4-BE49-F238E27FC236}">
                <a16:creationId xmlns="" xmlns:a16="http://schemas.microsoft.com/office/drawing/2014/main" id="{9AD3FE14-79FD-4FB1-B56C-4AFA434B4445}"/>
              </a:ext>
            </a:extLst>
          </p:cNvPr>
          <p:cNvGraphicFramePr>
            <a:graphicFrameLocks noGrp="1"/>
          </p:cNvGraphicFramePr>
          <p:nvPr>
            <p:extLst>
              <p:ext uri="{D42A27DB-BD31-4B8C-83A1-F6EECF244321}">
                <p14:modId xmlns:p14="http://schemas.microsoft.com/office/powerpoint/2010/main" val="2235914240"/>
              </p:ext>
            </p:extLst>
          </p:nvPr>
        </p:nvGraphicFramePr>
        <p:xfrm>
          <a:off x="1289070" y="2396372"/>
          <a:ext cx="9613860" cy="3708400"/>
        </p:xfrm>
        <a:graphic>
          <a:graphicData uri="http://schemas.openxmlformats.org/drawingml/2006/table">
            <a:tbl>
              <a:tblPr firstRow="1" bandRow="1">
                <a:tableStyleId>{073A0DAA-6AF3-43AB-8588-CEC1D06C72B9}</a:tableStyleId>
              </a:tblPr>
              <a:tblGrid>
                <a:gridCol w="3204620">
                  <a:extLst>
                    <a:ext uri="{9D8B030D-6E8A-4147-A177-3AD203B41FA5}">
                      <a16:colId xmlns="" xmlns:a16="http://schemas.microsoft.com/office/drawing/2014/main" val="605484369"/>
                    </a:ext>
                  </a:extLst>
                </a:gridCol>
                <a:gridCol w="3204620">
                  <a:extLst>
                    <a:ext uri="{9D8B030D-6E8A-4147-A177-3AD203B41FA5}">
                      <a16:colId xmlns="" xmlns:a16="http://schemas.microsoft.com/office/drawing/2014/main" val="462715950"/>
                    </a:ext>
                  </a:extLst>
                </a:gridCol>
                <a:gridCol w="3204620">
                  <a:extLst>
                    <a:ext uri="{9D8B030D-6E8A-4147-A177-3AD203B41FA5}">
                      <a16:colId xmlns="" xmlns:a16="http://schemas.microsoft.com/office/drawing/2014/main" val="2459167847"/>
                    </a:ext>
                  </a:extLst>
                </a:gridCol>
              </a:tblGrid>
              <a:tr h="370840">
                <a:tc>
                  <a:txBody>
                    <a:bodyPr/>
                    <a:lstStyle/>
                    <a:p>
                      <a:pPr algn="ctr"/>
                      <a:r>
                        <a:rPr lang="en-US" dirty="0"/>
                        <a:t>Free Skating</a:t>
                      </a:r>
                    </a:p>
                  </a:txBody>
                  <a:tcPr anchor="ctr"/>
                </a:tc>
                <a:tc>
                  <a:txBody>
                    <a:bodyPr/>
                    <a:lstStyle/>
                    <a:p>
                      <a:pPr algn="ctr"/>
                      <a:r>
                        <a:rPr lang="en-US" dirty="0"/>
                        <a:t>Requirements</a:t>
                      </a:r>
                    </a:p>
                  </a:txBody>
                  <a:tcPr anchor="ctr"/>
                </a:tc>
                <a:tc>
                  <a:txBody>
                    <a:bodyPr/>
                    <a:lstStyle/>
                    <a:p>
                      <a:pPr algn="ctr"/>
                      <a:r>
                        <a:rPr lang="en-US" dirty="0"/>
                        <a:t>Ages</a:t>
                      </a:r>
                    </a:p>
                  </a:txBody>
                  <a:tcPr anchor="ctr"/>
                </a:tc>
                <a:extLst>
                  <a:ext uri="{0D108BD9-81ED-4DB2-BD59-A6C34878D82A}">
                    <a16:rowId xmlns="" xmlns:a16="http://schemas.microsoft.com/office/drawing/2014/main" val="868684782"/>
                  </a:ext>
                </a:extLst>
              </a:tr>
              <a:tr h="370840">
                <a:tc>
                  <a:txBody>
                    <a:bodyPr/>
                    <a:lstStyle/>
                    <a:p>
                      <a:pPr algn="ctr"/>
                      <a:r>
                        <a:rPr lang="en-US" dirty="0" smtClean="0"/>
                        <a:t>Primary</a:t>
                      </a:r>
                      <a:endParaRPr lang="en-US" dirty="0"/>
                    </a:p>
                  </a:txBody>
                  <a:tcPr anchor="ctr">
                    <a:solidFill>
                      <a:schemeClr val="tx1">
                        <a:lumMod val="85000"/>
                      </a:schemeClr>
                    </a:solidFill>
                  </a:tcPr>
                </a:tc>
                <a:tc rowSpan="2">
                  <a:txBody>
                    <a:bodyPr/>
                    <a:lstStyle/>
                    <a:p>
                      <a:pPr algn="ctr"/>
                      <a:r>
                        <a:rPr lang="en-US" dirty="0"/>
                        <a:t>World Skate Requirements (long program ONLY)</a:t>
                      </a:r>
                    </a:p>
                  </a:txBody>
                  <a:tcPr anchor="ctr">
                    <a:solidFill>
                      <a:schemeClr val="tx1">
                        <a:lumMod val="85000"/>
                      </a:schemeClr>
                    </a:solidFill>
                  </a:tcPr>
                </a:tc>
                <a:tc>
                  <a:txBody>
                    <a:bodyPr/>
                    <a:lstStyle/>
                    <a:p>
                      <a:pPr algn="ctr"/>
                      <a:r>
                        <a:rPr lang="en-US" dirty="0"/>
                        <a:t>8 &amp; under</a:t>
                      </a:r>
                    </a:p>
                  </a:txBody>
                  <a:tcPr anchor="ctr">
                    <a:solidFill>
                      <a:schemeClr val="tx1">
                        <a:lumMod val="85000"/>
                      </a:schemeClr>
                    </a:solidFill>
                  </a:tcPr>
                </a:tc>
                <a:extLst>
                  <a:ext uri="{0D108BD9-81ED-4DB2-BD59-A6C34878D82A}">
                    <a16:rowId xmlns="" xmlns:a16="http://schemas.microsoft.com/office/drawing/2014/main" val="3994132210"/>
                  </a:ext>
                </a:extLst>
              </a:tr>
              <a:tr h="370840">
                <a:tc>
                  <a:txBody>
                    <a:bodyPr/>
                    <a:lstStyle/>
                    <a:p>
                      <a:pPr algn="ctr"/>
                      <a:r>
                        <a:rPr lang="en-US" dirty="0"/>
                        <a:t>Mini</a:t>
                      </a:r>
                    </a:p>
                  </a:txBody>
                  <a:tcPr anchor="ctr">
                    <a:solidFill>
                      <a:schemeClr val="tx1">
                        <a:lumMod val="85000"/>
                      </a:schemeClr>
                    </a:solidFill>
                  </a:tcPr>
                </a:tc>
                <a:tc vMerge="1">
                  <a:txBody>
                    <a:bodyPr/>
                    <a:lstStyle/>
                    <a:p>
                      <a:pPr algn="ctr"/>
                      <a:endParaRPr lang="en-US" dirty="0"/>
                    </a:p>
                  </a:txBody>
                  <a:tcPr anchor="ctr"/>
                </a:tc>
                <a:tc>
                  <a:txBody>
                    <a:bodyPr/>
                    <a:lstStyle/>
                    <a:p>
                      <a:pPr algn="ctr"/>
                      <a:r>
                        <a:rPr lang="en-US" dirty="0"/>
                        <a:t>10 &amp; under</a:t>
                      </a:r>
                    </a:p>
                  </a:txBody>
                  <a:tcPr anchor="ctr">
                    <a:solidFill>
                      <a:schemeClr val="tx1">
                        <a:lumMod val="85000"/>
                      </a:schemeClr>
                    </a:solidFill>
                  </a:tcPr>
                </a:tc>
                <a:extLst>
                  <a:ext uri="{0D108BD9-81ED-4DB2-BD59-A6C34878D82A}">
                    <a16:rowId xmlns="" xmlns:a16="http://schemas.microsoft.com/office/drawing/2014/main" val="1714257960"/>
                  </a:ext>
                </a:extLst>
              </a:tr>
              <a:tr h="370840">
                <a:tc>
                  <a:txBody>
                    <a:bodyPr/>
                    <a:lstStyle/>
                    <a:p>
                      <a:pPr algn="ctr"/>
                      <a:r>
                        <a:rPr lang="en-US" dirty="0"/>
                        <a:t>Espoir</a:t>
                      </a:r>
                    </a:p>
                  </a:txBody>
                  <a:tcPr anchor="ctr">
                    <a:solidFill>
                      <a:schemeClr val="tx1">
                        <a:lumMod val="75000"/>
                      </a:schemeClr>
                    </a:solidFill>
                  </a:tcPr>
                </a:tc>
                <a:tc rowSpan="3">
                  <a:txBody>
                    <a:bodyPr/>
                    <a:lstStyle/>
                    <a:p>
                      <a:pPr algn="ctr"/>
                      <a:r>
                        <a:rPr lang="en-US" dirty="0"/>
                        <a:t>World Skate Requirements (short and long program)</a:t>
                      </a:r>
                    </a:p>
                  </a:txBody>
                  <a:tcPr anchor="ctr">
                    <a:solidFill>
                      <a:schemeClr val="tx1">
                        <a:lumMod val="75000"/>
                      </a:schemeClr>
                    </a:solidFill>
                  </a:tcPr>
                </a:tc>
                <a:tc>
                  <a:txBody>
                    <a:bodyPr/>
                    <a:lstStyle/>
                    <a:p>
                      <a:pPr algn="ctr"/>
                      <a:r>
                        <a:rPr lang="en-US" dirty="0"/>
                        <a:t>12 &amp; under</a:t>
                      </a:r>
                    </a:p>
                  </a:txBody>
                  <a:tcPr anchor="ctr">
                    <a:solidFill>
                      <a:schemeClr val="tx1">
                        <a:lumMod val="75000"/>
                      </a:schemeClr>
                    </a:solidFill>
                  </a:tcPr>
                </a:tc>
                <a:extLst>
                  <a:ext uri="{0D108BD9-81ED-4DB2-BD59-A6C34878D82A}">
                    <a16:rowId xmlns="" xmlns:a16="http://schemas.microsoft.com/office/drawing/2014/main" val="3100011372"/>
                  </a:ext>
                </a:extLst>
              </a:tr>
              <a:tr h="370840">
                <a:tc>
                  <a:txBody>
                    <a:bodyPr/>
                    <a:lstStyle/>
                    <a:p>
                      <a:pPr algn="ctr"/>
                      <a:r>
                        <a:rPr lang="en-US" dirty="0"/>
                        <a:t>Cadet</a:t>
                      </a:r>
                    </a:p>
                  </a:txBody>
                  <a:tcPr anchor="ctr">
                    <a:solidFill>
                      <a:schemeClr val="tx1">
                        <a:lumMod val="75000"/>
                      </a:schemeClr>
                    </a:solidFill>
                  </a:tcPr>
                </a:tc>
                <a:tc vMerge="1">
                  <a:txBody>
                    <a:bodyPr/>
                    <a:lstStyle/>
                    <a:p>
                      <a:pPr algn="ctr"/>
                      <a:endParaRPr lang="en-US" dirty="0"/>
                    </a:p>
                  </a:txBody>
                  <a:tcPr anchor="ctr">
                    <a:solidFill>
                      <a:schemeClr val="tx1">
                        <a:lumMod val="75000"/>
                      </a:schemeClr>
                    </a:solidFill>
                  </a:tcPr>
                </a:tc>
                <a:tc>
                  <a:txBody>
                    <a:bodyPr/>
                    <a:lstStyle/>
                    <a:p>
                      <a:pPr algn="ctr"/>
                      <a:r>
                        <a:rPr lang="en-US" dirty="0"/>
                        <a:t>14 &amp; under</a:t>
                      </a:r>
                    </a:p>
                  </a:txBody>
                  <a:tcPr anchor="ctr">
                    <a:solidFill>
                      <a:schemeClr val="tx1">
                        <a:lumMod val="75000"/>
                      </a:schemeClr>
                    </a:solidFill>
                  </a:tcPr>
                </a:tc>
                <a:extLst>
                  <a:ext uri="{0D108BD9-81ED-4DB2-BD59-A6C34878D82A}">
                    <a16:rowId xmlns="" xmlns:a16="http://schemas.microsoft.com/office/drawing/2014/main" val="1314177681"/>
                  </a:ext>
                </a:extLst>
              </a:tr>
              <a:tr h="370840">
                <a:tc>
                  <a:txBody>
                    <a:bodyPr/>
                    <a:lstStyle/>
                    <a:p>
                      <a:pPr algn="ctr"/>
                      <a:r>
                        <a:rPr lang="en-US" dirty="0"/>
                        <a:t>Youth</a:t>
                      </a:r>
                    </a:p>
                  </a:txBody>
                  <a:tcPr anchor="ctr">
                    <a:solidFill>
                      <a:schemeClr val="tx1">
                        <a:lumMod val="75000"/>
                      </a:schemeClr>
                    </a:solidFill>
                  </a:tcPr>
                </a:tc>
                <a:tc vMerge="1">
                  <a:txBody>
                    <a:bodyPr/>
                    <a:lstStyle/>
                    <a:p>
                      <a:pPr algn="ctr"/>
                      <a:endParaRPr lang="en-US" dirty="0"/>
                    </a:p>
                  </a:txBody>
                  <a:tcPr anchor="ctr">
                    <a:solidFill>
                      <a:schemeClr val="tx1">
                        <a:lumMod val="75000"/>
                      </a:schemeClr>
                    </a:solidFill>
                  </a:tcPr>
                </a:tc>
                <a:tc>
                  <a:txBody>
                    <a:bodyPr/>
                    <a:lstStyle/>
                    <a:p>
                      <a:pPr algn="ctr"/>
                      <a:r>
                        <a:rPr lang="en-US" dirty="0"/>
                        <a:t>15 &amp; up</a:t>
                      </a:r>
                    </a:p>
                  </a:txBody>
                  <a:tcPr anchor="ctr">
                    <a:solidFill>
                      <a:schemeClr val="tx1">
                        <a:lumMod val="75000"/>
                      </a:schemeClr>
                    </a:solidFill>
                  </a:tcPr>
                </a:tc>
                <a:extLst>
                  <a:ext uri="{0D108BD9-81ED-4DB2-BD59-A6C34878D82A}">
                    <a16:rowId xmlns="" xmlns:a16="http://schemas.microsoft.com/office/drawing/2014/main" val="4252685915"/>
                  </a:ext>
                </a:extLst>
              </a:tr>
              <a:tr h="370840">
                <a:tc>
                  <a:txBody>
                    <a:bodyPr/>
                    <a:lstStyle/>
                    <a:p>
                      <a:pPr algn="ctr"/>
                      <a:r>
                        <a:rPr lang="en-US" dirty="0"/>
                        <a:t>Advanced (prev. Junior)</a:t>
                      </a:r>
                    </a:p>
                  </a:txBody>
                  <a:tcPr anchor="ctr">
                    <a:solidFill>
                      <a:schemeClr val="tx1">
                        <a:lumMod val="85000"/>
                      </a:schemeClr>
                    </a:solidFill>
                  </a:tcPr>
                </a:tc>
                <a:tc rowSpan="4">
                  <a:txBody>
                    <a:bodyPr/>
                    <a:lstStyle/>
                    <a:p>
                      <a:pPr algn="ctr"/>
                      <a:r>
                        <a:rPr lang="en-US" dirty="0"/>
                        <a:t>No change in current requirements.</a:t>
                      </a:r>
                    </a:p>
                  </a:txBody>
                  <a:tcPr anchor="ctr">
                    <a:solidFill>
                      <a:schemeClr val="tx1">
                        <a:lumMod val="85000"/>
                      </a:schemeClr>
                    </a:solidFill>
                  </a:tcPr>
                </a:tc>
                <a:tc>
                  <a:txBody>
                    <a:bodyPr/>
                    <a:lstStyle/>
                    <a:p>
                      <a:pPr algn="ctr"/>
                      <a:r>
                        <a:rPr lang="en-US" dirty="0"/>
                        <a:t>15 &amp; up</a:t>
                      </a:r>
                    </a:p>
                  </a:txBody>
                  <a:tcPr anchor="ctr">
                    <a:solidFill>
                      <a:schemeClr val="tx1">
                        <a:lumMod val="85000"/>
                      </a:schemeClr>
                    </a:solidFill>
                  </a:tcPr>
                </a:tc>
                <a:extLst>
                  <a:ext uri="{0D108BD9-81ED-4DB2-BD59-A6C34878D82A}">
                    <a16:rowId xmlns="" xmlns:a16="http://schemas.microsoft.com/office/drawing/2014/main" val="4146031920"/>
                  </a:ext>
                </a:extLst>
              </a:tr>
              <a:tr h="370840">
                <a:tc>
                  <a:txBody>
                    <a:bodyPr/>
                    <a:lstStyle/>
                    <a:p>
                      <a:pPr algn="ctr"/>
                      <a:r>
                        <a:rPr lang="en-US" dirty="0"/>
                        <a:t>Juv/Elem B</a:t>
                      </a:r>
                    </a:p>
                  </a:txBody>
                  <a:tcPr anchor="ctr">
                    <a:solidFill>
                      <a:schemeClr val="tx1">
                        <a:lumMod val="85000"/>
                      </a:schemeClr>
                    </a:solidFill>
                  </a:tcPr>
                </a:tc>
                <a:tc vMerge="1">
                  <a:txBody>
                    <a:bodyPr/>
                    <a:lstStyle/>
                    <a:p>
                      <a:pPr algn="ctr"/>
                      <a:endParaRPr lang="en-US" dirty="0"/>
                    </a:p>
                  </a:txBody>
                  <a:tcPr anchor="ctr">
                    <a:solidFill>
                      <a:schemeClr val="tx1">
                        <a:lumMod val="85000"/>
                      </a:schemeClr>
                    </a:solidFill>
                  </a:tcPr>
                </a:tc>
                <a:tc>
                  <a:txBody>
                    <a:bodyPr/>
                    <a:lstStyle/>
                    <a:p>
                      <a:pPr algn="ctr"/>
                      <a:r>
                        <a:rPr lang="en-US" dirty="0"/>
                        <a:t>12 &amp; under</a:t>
                      </a:r>
                    </a:p>
                  </a:txBody>
                  <a:tcPr anchor="ctr">
                    <a:solidFill>
                      <a:schemeClr val="tx1">
                        <a:lumMod val="85000"/>
                      </a:schemeClr>
                    </a:solidFill>
                  </a:tcPr>
                </a:tc>
                <a:extLst>
                  <a:ext uri="{0D108BD9-81ED-4DB2-BD59-A6C34878D82A}">
                    <a16:rowId xmlns="" xmlns:a16="http://schemas.microsoft.com/office/drawing/2014/main" val="381402473"/>
                  </a:ext>
                </a:extLst>
              </a:tr>
              <a:tr h="370840">
                <a:tc>
                  <a:txBody>
                    <a:bodyPr/>
                    <a:lstStyle/>
                    <a:p>
                      <a:pPr algn="ctr"/>
                      <a:r>
                        <a:rPr lang="en-US" dirty="0"/>
                        <a:t>Fresh/Soph B</a:t>
                      </a:r>
                    </a:p>
                  </a:txBody>
                  <a:tcPr anchor="ctr">
                    <a:solidFill>
                      <a:schemeClr val="tx1">
                        <a:lumMod val="85000"/>
                      </a:schemeClr>
                    </a:solidFill>
                  </a:tcPr>
                </a:tc>
                <a:tc vMerge="1">
                  <a:txBody>
                    <a:bodyPr/>
                    <a:lstStyle/>
                    <a:p>
                      <a:pPr algn="ctr"/>
                      <a:endParaRPr lang="en-US" dirty="0"/>
                    </a:p>
                  </a:txBody>
                  <a:tcPr anchor="ctr">
                    <a:solidFill>
                      <a:schemeClr val="tx1">
                        <a:lumMod val="85000"/>
                      </a:schemeClr>
                    </a:solidFill>
                  </a:tcPr>
                </a:tc>
                <a:tc>
                  <a:txBody>
                    <a:bodyPr/>
                    <a:lstStyle/>
                    <a:p>
                      <a:pPr algn="ctr"/>
                      <a:r>
                        <a:rPr lang="en-US" dirty="0"/>
                        <a:t>13 &amp; up</a:t>
                      </a:r>
                    </a:p>
                  </a:txBody>
                  <a:tcPr anchor="ctr">
                    <a:solidFill>
                      <a:schemeClr val="tx1">
                        <a:lumMod val="85000"/>
                      </a:schemeClr>
                    </a:solidFill>
                  </a:tcPr>
                </a:tc>
                <a:extLst>
                  <a:ext uri="{0D108BD9-81ED-4DB2-BD59-A6C34878D82A}">
                    <a16:rowId xmlns="" xmlns:a16="http://schemas.microsoft.com/office/drawing/2014/main" val="2974067427"/>
                  </a:ext>
                </a:extLst>
              </a:tr>
              <a:tr h="370840">
                <a:tc>
                  <a:txBody>
                    <a:bodyPr/>
                    <a:lstStyle/>
                    <a:p>
                      <a:pPr algn="ctr"/>
                      <a:r>
                        <a:rPr lang="en-US" dirty="0"/>
                        <a:t>Open Inline</a:t>
                      </a:r>
                    </a:p>
                  </a:txBody>
                  <a:tcPr anchor="ctr">
                    <a:solidFill>
                      <a:schemeClr val="tx1">
                        <a:lumMod val="85000"/>
                      </a:schemeClr>
                    </a:solidFill>
                  </a:tcPr>
                </a:tc>
                <a:tc vMerge="1">
                  <a:txBody>
                    <a:bodyPr/>
                    <a:lstStyle/>
                    <a:p>
                      <a:pPr algn="ctr"/>
                      <a:endParaRPr lang="en-US" dirty="0"/>
                    </a:p>
                  </a:txBody>
                  <a:tcPr anchor="ctr">
                    <a:solidFill>
                      <a:schemeClr val="tx1">
                        <a:lumMod val="85000"/>
                      </a:schemeClr>
                    </a:solidFill>
                  </a:tcPr>
                </a:tc>
                <a:tc>
                  <a:txBody>
                    <a:bodyPr/>
                    <a:lstStyle/>
                    <a:p>
                      <a:pPr algn="ctr"/>
                      <a:r>
                        <a:rPr lang="en-US" dirty="0"/>
                        <a:t>all ages</a:t>
                      </a:r>
                    </a:p>
                  </a:txBody>
                  <a:tcPr anchor="ctr">
                    <a:solidFill>
                      <a:schemeClr val="tx1">
                        <a:lumMod val="85000"/>
                      </a:schemeClr>
                    </a:solidFill>
                  </a:tcPr>
                </a:tc>
                <a:extLst>
                  <a:ext uri="{0D108BD9-81ED-4DB2-BD59-A6C34878D82A}">
                    <a16:rowId xmlns="" xmlns:a16="http://schemas.microsoft.com/office/drawing/2014/main" val="2298529612"/>
                  </a:ext>
                </a:extLst>
              </a:tr>
            </a:tbl>
          </a:graphicData>
        </a:graphic>
      </p:graphicFrame>
    </p:spTree>
    <p:extLst>
      <p:ext uri="{BB962C8B-B14F-4D97-AF65-F5344CB8AC3E}">
        <p14:creationId xmlns:p14="http://schemas.microsoft.com/office/powerpoint/2010/main" val="4240788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Berlin</Template>
  <TotalTime>1505</TotalTime>
  <Words>1364</Words>
  <Application>Microsoft Office PowerPoint</Application>
  <PresentationFormat>Widescreen</PresentationFormat>
  <Paragraphs>189</Paragraphs>
  <Slides>22</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Trebuchet MS</vt:lpstr>
      <vt:lpstr>Berlin</vt:lpstr>
      <vt:lpstr>FIGURE SPORT COMMITTEE UPDATE</vt:lpstr>
      <vt:lpstr>WHO ARE WE</vt:lpstr>
      <vt:lpstr>International Youth Program</vt:lpstr>
      <vt:lpstr>What is the International Youth Program?</vt:lpstr>
      <vt:lpstr>Why will this change be helpful?</vt:lpstr>
      <vt:lpstr>Example of Change in the Sport</vt:lpstr>
      <vt:lpstr>What will the International Youth Program look like?</vt:lpstr>
      <vt:lpstr>Free Skating &amp; Pairs</vt:lpstr>
      <vt:lpstr>Free Skating</vt:lpstr>
      <vt:lpstr>Pairs</vt:lpstr>
      <vt:lpstr>Domestic Solo &amp; Team Dance</vt:lpstr>
      <vt:lpstr>Domestic Solo &amp; Team Dance</vt:lpstr>
      <vt:lpstr>International Solo &amp; Team Dance</vt:lpstr>
      <vt:lpstr>International Solo &amp; Team Dance</vt:lpstr>
      <vt:lpstr>Note about Events with Two Segments</vt:lpstr>
      <vt:lpstr>The Inevitability of Change</vt:lpstr>
      <vt:lpstr>PowerPoint Presentation</vt:lpstr>
      <vt:lpstr>PowerPoint Presentation</vt:lpstr>
      <vt:lpstr>PowerPoint Presentation</vt:lpstr>
      <vt:lpstr>PowerPoint Presentation</vt:lpstr>
      <vt:lpstr>PowerPoint Presentation</vt:lpstr>
      <vt:lpstr>COACHES AND JUDGES TRAINING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Youth Program</dc:title>
  <dc:creator>Jessica Gaudy</dc:creator>
  <cp:lastModifiedBy>Ed Harney</cp:lastModifiedBy>
  <cp:revision>33</cp:revision>
  <dcterms:created xsi:type="dcterms:W3CDTF">2019-03-12T23:59:29Z</dcterms:created>
  <dcterms:modified xsi:type="dcterms:W3CDTF">2019-08-23T15:58:20Z</dcterms:modified>
</cp:coreProperties>
</file>