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7" r:id="rId6"/>
    <p:sldId id="259" r:id="rId7"/>
    <p:sldId id="258" r:id="rId8"/>
    <p:sldId id="260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944FB9-9473-4F36-91B7-55E3F426C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LBC Treasurer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BD03B-978B-4435-9C2D-DCC03E5E6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4/30/20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7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08718-5D61-4874-9496-A181E449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AA3E0-2818-49C6-87C1-52B644537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Thank you for joining us. Be well.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02D4-1C80-4DC5-9A18-DB679E86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Did you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FA60-72C3-4E3C-A09E-BBDFA4C1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That the USOC is now the USOPC – adding Paralympic to the name</a:t>
            </a:r>
          </a:p>
          <a:p>
            <a:r>
              <a:rPr lang="en-US" dirty="0"/>
              <a:t>That USA Boxing provides all LBC’s with D&amp;O insurance</a:t>
            </a:r>
          </a:p>
          <a:p>
            <a:r>
              <a:rPr lang="en-US" dirty="0"/>
              <a:t>That you are responsible for ensuring your LBC is in good standing with your state(s) each year (or as required). Search for secretary of state online</a:t>
            </a:r>
          </a:p>
          <a:p>
            <a:r>
              <a:rPr lang="en-US" dirty="0"/>
              <a:t>The LBC’s non-profit status is NOT extended to the club level</a:t>
            </a:r>
          </a:p>
          <a:p>
            <a:r>
              <a:rPr lang="en-US" dirty="0"/>
              <a:t>The LBC CANNOT accept “earmarked” donations </a:t>
            </a:r>
          </a:p>
          <a:p>
            <a:pPr lvl="1"/>
            <a:r>
              <a:rPr lang="en-US" dirty="0"/>
              <a:t>Meaning donations for a specific club, athlete, coach, etc.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2F4902-E432-4CF6-ACE0-27F5DC43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86" y="726733"/>
            <a:ext cx="1167636" cy="15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BAB1AF-75EC-418A-9C50-5F1540A5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262626"/>
                </a:solidFill>
              </a:rPr>
              <a:t>Best Practices</a:t>
            </a:r>
            <a:br>
              <a:rPr lang="en-US" sz="3400" dirty="0">
                <a:solidFill>
                  <a:srgbClr val="262626"/>
                </a:solidFill>
              </a:rPr>
            </a:br>
            <a:r>
              <a:rPr lang="en-US" sz="3400" dirty="0">
                <a:solidFill>
                  <a:srgbClr val="262626"/>
                </a:solidFill>
              </a:rPr>
              <a:t>(Reimbursements)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7D31E-AFD1-4E30-BC52-E3E49C85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920" y="1410208"/>
            <a:ext cx="4770302" cy="385878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86A976-38B5-434B-BF91-B8040EB7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Have a form/expense report for your members to fill out when requesting reimbursements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Have them attach receipts, etc. for backup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Have form and receipts in hand BEFORE you provide payment</a:t>
            </a:r>
          </a:p>
        </p:txBody>
      </p:sp>
    </p:spTree>
    <p:extLst>
      <p:ext uri="{BB962C8B-B14F-4D97-AF65-F5344CB8AC3E}">
        <p14:creationId xmlns:p14="http://schemas.microsoft.com/office/powerpoint/2010/main" val="279645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EBB87A-0607-47DA-80C6-6EA62565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262626"/>
                </a:solidFill>
              </a:rPr>
              <a:t>Best Practices </a:t>
            </a:r>
            <a:br>
              <a:rPr lang="en-US" sz="4100" dirty="0">
                <a:solidFill>
                  <a:srgbClr val="262626"/>
                </a:solidFill>
              </a:rPr>
            </a:br>
            <a:r>
              <a:rPr lang="en-US" sz="4100" dirty="0">
                <a:solidFill>
                  <a:srgbClr val="262626"/>
                </a:solidFill>
              </a:rPr>
              <a:t>(Per Diem) </a:t>
            </a: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0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BC308-6D74-4F0C-BDF5-C24620F9B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You will want to have a per diem form that gives the date, amount paid and place for a signature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Note: A per diem is not the same thing as a stipend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A per diem is small amount usually given while traveling for things like meals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A stipend is generally a larger, fixed amount paid for services (a 1099 is issued for anyone paid over $600/</a:t>
            </a:r>
            <a:r>
              <a:rPr lang="en-US" sz="2000" dirty="0" err="1">
                <a:solidFill>
                  <a:srgbClr val="262626"/>
                </a:solidFill>
              </a:rPr>
              <a:t>yr</a:t>
            </a:r>
            <a:r>
              <a:rPr lang="en-US" sz="2000" dirty="0">
                <a:solidFill>
                  <a:srgbClr val="262626"/>
                </a:solidFill>
              </a:rPr>
              <a:t>) </a:t>
            </a:r>
          </a:p>
          <a:p>
            <a:pPr marL="285750" indent="-285750" algn="l"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361F86F-99B9-4119-AD8D-AE4ADBD8D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404509"/>
              </p:ext>
            </p:extLst>
          </p:nvPr>
        </p:nvGraphicFramePr>
        <p:xfrm>
          <a:off x="1568337" y="1410208"/>
          <a:ext cx="3565495" cy="385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731">
                  <a:extLst>
                    <a:ext uri="{9D8B030D-6E8A-4147-A177-3AD203B41FA5}">
                      <a16:colId xmlns:a16="http://schemas.microsoft.com/office/drawing/2014/main" val="2846857176"/>
                    </a:ext>
                  </a:extLst>
                </a:gridCol>
                <a:gridCol w="285061">
                  <a:extLst>
                    <a:ext uri="{9D8B030D-6E8A-4147-A177-3AD203B41FA5}">
                      <a16:colId xmlns:a16="http://schemas.microsoft.com/office/drawing/2014/main" val="974363137"/>
                    </a:ext>
                  </a:extLst>
                </a:gridCol>
                <a:gridCol w="280436">
                  <a:extLst>
                    <a:ext uri="{9D8B030D-6E8A-4147-A177-3AD203B41FA5}">
                      <a16:colId xmlns:a16="http://schemas.microsoft.com/office/drawing/2014/main" val="2233883162"/>
                    </a:ext>
                  </a:extLst>
                </a:gridCol>
                <a:gridCol w="327839">
                  <a:extLst>
                    <a:ext uri="{9D8B030D-6E8A-4147-A177-3AD203B41FA5}">
                      <a16:colId xmlns:a16="http://schemas.microsoft.com/office/drawing/2014/main" val="1078858715"/>
                    </a:ext>
                  </a:extLst>
                </a:gridCol>
                <a:gridCol w="304715">
                  <a:extLst>
                    <a:ext uri="{9D8B030D-6E8A-4147-A177-3AD203B41FA5}">
                      <a16:colId xmlns:a16="http://schemas.microsoft.com/office/drawing/2014/main" val="536312977"/>
                    </a:ext>
                  </a:extLst>
                </a:gridCol>
                <a:gridCol w="824772">
                  <a:extLst>
                    <a:ext uri="{9D8B030D-6E8A-4147-A177-3AD203B41FA5}">
                      <a16:colId xmlns:a16="http://schemas.microsoft.com/office/drawing/2014/main" val="693678584"/>
                    </a:ext>
                  </a:extLst>
                </a:gridCol>
                <a:gridCol w="918941">
                  <a:extLst>
                    <a:ext uri="{9D8B030D-6E8A-4147-A177-3AD203B41FA5}">
                      <a16:colId xmlns:a16="http://schemas.microsoft.com/office/drawing/2014/main" val="2334436025"/>
                    </a:ext>
                  </a:extLst>
                </a:gridCol>
              </a:tblGrid>
              <a:tr h="14563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Per Diem Form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2497"/>
                  </a:ext>
                </a:extLst>
              </a:tr>
              <a:tr h="13002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Event: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46514"/>
                  </a:ext>
                </a:extLst>
              </a:tr>
              <a:tr h="13002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Date: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221730"/>
                  </a:ext>
                </a:extLst>
              </a:tr>
              <a:tr h="13002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Prepared By: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731901"/>
                  </a:ext>
                </a:extLst>
              </a:tr>
              <a:tr h="13002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Amt Rec'd $_____________ Less Amt Pd $____________=  Amt Ret'd $________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91429"/>
                  </a:ext>
                </a:extLst>
              </a:tr>
              <a:tr h="130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O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Amount Paid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Signature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623494829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4205959181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98872281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422731754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847910270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094187889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472289424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836537061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795634181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332918340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1643691127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813826069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076148845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162348925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4188537492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1534410236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50257633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1244412763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301852416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666455578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813067108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226232465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142933818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451443258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4283860863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218360121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707604209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811331942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2724672110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3925987333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157427771"/>
                  </a:ext>
                </a:extLst>
              </a:tr>
              <a:tr h="98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0" marR="2020" marT="2020" marB="0" anchor="b"/>
                </a:tc>
                <a:extLst>
                  <a:ext uri="{0D108BD9-81ED-4DB2-BD59-A6C34878D82A}">
                    <a16:rowId xmlns:a16="http://schemas.microsoft.com/office/drawing/2014/main" val="183507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6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731D-A174-4279-80F3-6173358C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982664"/>
            <a:ext cx="4076842" cy="1738234"/>
          </a:xfrm>
        </p:spPr>
        <p:txBody>
          <a:bodyPr>
            <a:noAutofit/>
          </a:bodyPr>
          <a:lstStyle/>
          <a:p>
            <a:r>
              <a:rPr lang="en-US" sz="4000" dirty="0"/>
              <a:t>Best Practices</a:t>
            </a:r>
            <a:br>
              <a:rPr lang="en-US" sz="4000" dirty="0"/>
            </a:br>
            <a:r>
              <a:rPr lang="en-US" sz="4000" dirty="0"/>
              <a:t>(Contract Services- </a:t>
            </a:r>
            <a:r>
              <a:rPr lang="en-US" sz="3600" dirty="0"/>
              <a:t>who gets a 1099?</a:t>
            </a:r>
            <a:r>
              <a:rPr lang="en-US" sz="4000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5A15E6-8223-42D7-8832-EF37062C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1792" y="982663"/>
            <a:ext cx="3703217" cy="48926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42E45-1EE5-49D5-BE77-590142AA3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4308336" cy="309194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Contractors (usually individuals) who receive more than $600 (via cash, check, Venmo, etc.) in a calendar year for doing things like setting up a ring, acting as security personnel, etc.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Have a completed (legible) W-9 (found on irs.gov) in hand before issuing payment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At the close of the year, compile W-9’s and amounts paid to each then reach out to me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3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9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E20360-5D5B-4CF4-842B-376BE63D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4579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262626"/>
                </a:solidFill>
              </a:rPr>
              <a:t>Scholarships</a:t>
            </a:r>
            <a:br>
              <a:rPr lang="en-US" sz="1400" dirty="0">
                <a:solidFill>
                  <a:srgbClr val="262626"/>
                </a:solidFill>
              </a:rPr>
            </a:br>
            <a:br>
              <a:rPr lang="en-US" sz="1400" dirty="0">
                <a:solidFill>
                  <a:srgbClr val="262626"/>
                </a:solidFill>
              </a:rPr>
            </a:br>
            <a:r>
              <a:rPr lang="en-US" sz="2700" dirty="0">
                <a:solidFill>
                  <a:srgbClr val="262626"/>
                </a:solidFill>
              </a:rPr>
              <a:t>USA Boxing Awards $30,000 in Scholarships each Year</a:t>
            </a:r>
            <a:br>
              <a:rPr lang="en-US" sz="1400" dirty="0">
                <a:solidFill>
                  <a:srgbClr val="262626"/>
                </a:solidFill>
              </a:rPr>
            </a:br>
            <a:endParaRPr lang="en-US" sz="1400" dirty="0">
              <a:solidFill>
                <a:srgbClr val="26262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D16D1F-14FD-4481-AD56-631C2EA66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510" y="1410208"/>
            <a:ext cx="4377123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500B-CF03-4C17-A46F-343E6523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5824" y="2615878"/>
            <a:ext cx="3360771" cy="32599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These scholarships are funded by the USA Boxing Foundation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We typically award 7 undergraduate scholarships at $3,000 each, 2 graduate level awards at $2,500 each and 2 trade/associates level scholarships at $2,000 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902E1-3C38-4A3A-B934-508071F3AFB4}"/>
              </a:ext>
            </a:extLst>
          </p:cNvPr>
          <p:cNvSpPr txBox="1"/>
          <p:nvPr/>
        </p:nvSpPr>
        <p:spPr>
          <a:xfrm>
            <a:off x="1396169" y="5875867"/>
            <a:ext cx="94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/>
              <a:t>* If you’re interested in serving on USAB’s national scholarship committee, please let me know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4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9844-4718-4497-B871-5E73B779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0780"/>
            <a:ext cx="9601196" cy="1545219"/>
          </a:xfrm>
        </p:spPr>
        <p:txBody>
          <a:bodyPr>
            <a:normAutofit/>
          </a:bodyPr>
          <a:lstStyle/>
          <a:p>
            <a:r>
              <a:rPr lang="en-US" dirty="0"/>
              <a:t>USA Boxing Scholarship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42C1-A044-462C-B900-B7C407E32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an athlete member of USAB </a:t>
            </a:r>
          </a:p>
          <a:p>
            <a:pPr lvl="1"/>
            <a:r>
              <a:rPr lang="en-US" dirty="0"/>
              <a:t>This and the last 2 years</a:t>
            </a:r>
          </a:p>
          <a:p>
            <a:r>
              <a:rPr lang="en-US" dirty="0"/>
              <a:t>Be a U.S./naturalized citizen </a:t>
            </a:r>
          </a:p>
          <a:p>
            <a:r>
              <a:rPr lang="en-US" dirty="0"/>
              <a:t>Completed at least 1 semester of college/trade school</a:t>
            </a:r>
          </a:p>
          <a:p>
            <a:r>
              <a:rPr lang="en-US" dirty="0"/>
              <a:t>Have a GPA of at least 2.0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9D984-F424-44A9-B302-DF33889A82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 full time student</a:t>
            </a:r>
          </a:p>
          <a:p>
            <a:r>
              <a:rPr lang="en-US" dirty="0"/>
              <a:t>Compete in at least 2 bouts this year and the 2 preceding years</a:t>
            </a:r>
          </a:p>
          <a:p>
            <a:pPr lvl="1"/>
            <a:r>
              <a:rPr lang="en-US" dirty="0"/>
              <a:t>Injury exceptions considered</a:t>
            </a:r>
          </a:p>
          <a:p>
            <a:r>
              <a:rPr lang="en-US" dirty="0"/>
              <a:t>The list of requirements and application are found in the “boxers” tab at usaboxing.org</a:t>
            </a:r>
          </a:p>
          <a:p>
            <a:endParaRPr lang="en-US" dirty="0"/>
          </a:p>
        </p:txBody>
      </p:sp>
      <p:pic>
        <p:nvPicPr>
          <p:cNvPr id="10" name="Picture 9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C75C6290-7C83-43BA-8B2B-A8087621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24" y="1551007"/>
            <a:ext cx="3111503" cy="8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F86F1-C34B-4E2A-AFA4-24EEB800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Wondering if your LBC could offer a scholarship? 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2960E5-625E-4692-A6FB-BFBF98A7C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Yes, you can!</a:t>
            </a:r>
          </a:p>
          <a:p>
            <a:r>
              <a:rPr lang="en-US" dirty="0"/>
              <a:t>IF you have the time and support of your LBC </a:t>
            </a:r>
          </a:p>
          <a:p>
            <a:r>
              <a:rPr lang="en-US" dirty="0"/>
              <a:t>IF you think you can secure funding and sustain it for years to come</a:t>
            </a:r>
          </a:p>
          <a:p>
            <a:r>
              <a:rPr lang="en-US" dirty="0"/>
              <a:t>IF you know what you’re going to offer a scholarship for </a:t>
            </a:r>
          </a:p>
          <a:p>
            <a:pPr lvl="1"/>
            <a:r>
              <a:rPr lang="en-US" dirty="0"/>
              <a:t>Lake Erie offers 2 scholarships – 1 is a traditional scholarship and 1 is for gym equipment for their registered clubs (a committee determines the recipients)</a:t>
            </a:r>
          </a:p>
          <a:p>
            <a:pPr lvl="1"/>
            <a:r>
              <a:rPr lang="en-US" dirty="0"/>
              <a:t>Southwestern and South Texas also offer traditional scholarships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983D-E1CB-4AFC-84A2-1EFF33FF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</a:t>
            </a:r>
            <a:r>
              <a:rPr lang="en-US" dirty="0" err="1"/>
              <a:t>Webpoint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82C44-F47C-4A0E-914A-1B3F8F0B9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33635"/>
            <a:ext cx="9601196" cy="3172717"/>
          </a:xfrm>
        </p:spPr>
        <p:txBody>
          <a:bodyPr>
            <a:normAutofit/>
          </a:bodyPr>
          <a:lstStyle/>
          <a:p>
            <a:r>
              <a:rPr lang="en-US" dirty="0"/>
              <a:t>With “admin” rights in </a:t>
            </a:r>
            <a:r>
              <a:rPr lang="en-US" dirty="0" err="1"/>
              <a:t>Webpoint</a:t>
            </a:r>
            <a:r>
              <a:rPr lang="en-US" dirty="0"/>
              <a:t>, you can </a:t>
            </a:r>
          </a:p>
          <a:p>
            <a:pPr lvl="1"/>
            <a:r>
              <a:rPr lang="en-US" dirty="0"/>
              <a:t>See how much your LBC is owed for monthly online registrations</a:t>
            </a:r>
          </a:p>
          <a:p>
            <a:pPr lvl="1"/>
            <a:r>
              <a:rPr lang="en-US" dirty="0"/>
              <a:t>Review membership comparison reports (up to 3 years)</a:t>
            </a:r>
          </a:p>
          <a:p>
            <a:pPr lvl="1"/>
            <a:r>
              <a:rPr lang="en-US" dirty="0"/>
              <a:t>Review athlete, non-athlete and club memberships</a:t>
            </a:r>
          </a:p>
          <a:p>
            <a:pPr lvl="2"/>
            <a:r>
              <a:rPr lang="en-US" dirty="0"/>
              <a:t>Email directly with members by type (athlete, non-athlete or club)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computer&#10;&#10;Description automatically generated">
            <a:extLst>
              <a:ext uri="{FF2B5EF4-FFF2-40B4-BE49-F238E27FC236}">
                <a16:creationId xmlns:a16="http://schemas.microsoft.com/office/drawing/2014/main" id="{8FAD37D4-7B6B-453A-BA31-DCF7B102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89" y="982131"/>
            <a:ext cx="1387987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601</Words>
  <Application>Microsoft Office PowerPoint</Application>
  <PresentationFormat>Widescreen</PresentationFormat>
  <Paragraphs>282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Garamond</vt:lpstr>
      <vt:lpstr>Organic</vt:lpstr>
      <vt:lpstr>LBC Treasurer Training</vt:lpstr>
      <vt:lpstr>Did you know…</vt:lpstr>
      <vt:lpstr>Best Practices (Reimbursements) </vt:lpstr>
      <vt:lpstr>Best Practices  (Per Diem) </vt:lpstr>
      <vt:lpstr>Best Practices (Contract Services- who gets a 1099?)</vt:lpstr>
      <vt:lpstr>Scholarships  USA Boxing Awards $30,000 in Scholarships each Year </vt:lpstr>
      <vt:lpstr>USA Boxing Scholarship Requirements </vt:lpstr>
      <vt:lpstr>Wondering if your LBC could offer a scholarship? </vt:lpstr>
      <vt:lpstr>Navigating Webpoint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LBC Treasurer Training</dc:title>
  <dc:creator>Cam Thompson</dc:creator>
  <cp:lastModifiedBy>Cam Thompson</cp:lastModifiedBy>
  <cp:revision>5</cp:revision>
  <dcterms:created xsi:type="dcterms:W3CDTF">2020-04-29T23:03:25Z</dcterms:created>
  <dcterms:modified xsi:type="dcterms:W3CDTF">2020-05-07T18:02:01Z</dcterms:modified>
</cp:coreProperties>
</file>